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7010400" cy="9296400"/>
  <p:embeddedFontLst>
    <p:embeddedFont>
      <p:font typeface="Open Sans" panose="020B0604020202020204" charset="0"/>
      <p:regular r:id="rId20"/>
      <p:bold r:id="rId21"/>
      <p:italic r:id="rId22"/>
      <p:boldItalic r:id="rId23"/>
    </p:embeddedFont>
    <p:embeddedFont>
      <p:font typeface="Open Sans ExtraBold" panose="020B0604020202020204" charset="0"/>
      <p:bold r:id="rId24"/>
      <p:boldItalic r:id="rId25"/>
    </p:embeddedFont>
    <p:embeddedFont>
      <p:font typeface="Open Sans Light" panose="020B0604020202020204" charset="0"/>
      <p:regular r:id="rId26"/>
      <p:bold r:id="rId27"/>
      <p:italic r:id="rId28"/>
      <p:boldItalic r:id="rId29"/>
    </p:embeddedFont>
    <p:embeddedFont>
      <p:font typeface="Book Antiqua" panose="02040602050305030304" pitchFamily="18" charset="0"/>
      <p:regular r:id="rId30"/>
      <p:bold r:id="rId31"/>
      <p:italic r:id="rId32"/>
      <p:boldItalic r:id="rId33"/>
    </p:embeddedFont>
    <p:embeddedFont>
      <p:font typeface="Comfortaa Regular" panose="020B0604020202020204" charset="0"/>
      <p:regular r:id="rId34"/>
      <p:bold r:id="rId35"/>
    </p:embeddedFont>
    <p:embeddedFont>
      <p:font typeface="Roboto" panose="020B0604020202020204" charset="0"/>
      <p:regular r:id="rId36"/>
      <p:bold r:id="rId37"/>
      <p:italic r:id="rId38"/>
      <p:boldItalic r:id="rId39"/>
    </p:embeddedFont>
    <p:embeddedFont>
      <p:font typeface="Comfortaa" panose="020B0604020202020204" charset="0"/>
      <p:regular r:id="rId40"/>
      <p:bold r:id="rId41"/>
    </p:embeddedFont>
    <p:embeddedFont>
      <p:font typeface="Calibri" panose="020F0502020204030204" pitchFamily="3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880">
          <p15:clr>
            <a:srgbClr val="A4A3A4"/>
          </p15:clr>
        </p15:guide>
        <p15:guide id="4" pos="2160">
          <p15:clr>
            <a:srgbClr val="A4A3A4"/>
          </p15:clr>
        </p15:guide>
        <p15:guide id="5" orient="horz" pos="1620">
          <p15:clr>
            <a:srgbClr val="A4A3A4"/>
          </p15:clr>
        </p15:guide>
        <p15:guide id="6" pos="384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hBrKgoSk8aYz1MoKWxmpB7Ui7q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506" y="48"/>
      </p:cViewPr>
      <p:guideLst>
        <p:guide orient="horz" pos="2160"/>
        <p:guide pos="2880"/>
        <p:guide orient="horz" pos="2880"/>
        <p:guide pos="2160"/>
        <p:guide orient="horz" pos="162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9" Type="http://schemas.openxmlformats.org/officeDocument/2006/relationships/font" Target="fonts/font20.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font" Target="fonts/font23.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41"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font" Target="fonts/font2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4" Type="http://schemas.openxmlformats.org/officeDocument/2006/relationships/font" Target="fonts/font2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font" Target="fonts/font24.fntdata"/><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t" anchorCtr="0">
            <a:noAutofit/>
          </a:bodyPr>
          <a:lstStyle/>
          <a:p>
            <a:pPr marL="0" marR="0" lvl="0" indent="0" algn="l" rtl="0">
              <a:spcBef>
                <a:spcPts val="0"/>
              </a:spcBef>
              <a:spcAft>
                <a:spcPts val="0"/>
              </a:spcAft>
              <a:buNone/>
            </a:pPr>
            <a:fld id="{00000000-1234-1234-1234-123412341234}" type="slidenum">
              <a:rPr lang="en-US" sz="1800" b="0" i="0" u="none" strike="noStrike" cap="none">
                <a:solidFill>
                  <a:schemeClr val="dk1"/>
                </a:solidFill>
                <a:latin typeface="Calibri"/>
                <a:ea typeface="Calibri"/>
                <a:cs typeface="Calibri"/>
                <a:sym typeface="Calibri"/>
              </a:rPr>
              <a:t>‹#›</a:t>
            </a:fld>
            <a:endParaRPr sz="18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p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p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endParaRPr/>
          </a:p>
        </p:txBody>
      </p:sp>
      <p:sp>
        <p:nvSpPr>
          <p:cNvPr id="70" name="Google Shape;70;p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0: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91" name="Google Shape;191;p1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1: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US"/>
              <a:t>Lighting in factory</a:t>
            </a:r>
            <a:endParaRPr/>
          </a:p>
        </p:txBody>
      </p:sp>
      <p:sp>
        <p:nvSpPr>
          <p:cNvPr id="200" name="Google Shape;200;p11: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09" name="Google Shape;209;p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13: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US"/>
              <a:t>Nudge Examples:  Healthcare, Retirement Plan, Disability Insurance, Life Insurance</a:t>
            </a:r>
            <a:endParaRPr/>
          </a:p>
          <a:p>
            <a:pPr marL="0" lvl="0" indent="0" algn="l" rtl="0">
              <a:spcBef>
                <a:spcPts val="0"/>
              </a:spcBef>
              <a:spcAft>
                <a:spcPts val="0"/>
              </a:spcAft>
              <a:buNone/>
            </a:pPr>
            <a:r>
              <a:rPr lang="en-US"/>
              <a:t>Incent Examples:  Short and Long Term Compensation Rewards Like Deferred Compensation, Phantom Stock, etc.</a:t>
            </a:r>
            <a:endParaRPr/>
          </a:p>
          <a:p>
            <a:pPr marL="0" lvl="0" indent="0" algn="l" rtl="0">
              <a:spcBef>
                <a:spcPts val="0"/>
              </a:spcBef>
              <a:spcAft>
                <a:spcPts val="0"/>
              </a:spcAft>
              <a:buNone/>
            </a:pPr>
            <a:r>
              <a:rPr lang="en-US"/>
              <a:t>Compete:  Perquisites, Base Salary, Work/Life Benefits, Financial Planning</a:t>
            </a:r>
            <a:endParaRPr/>
          </a:p>
          <a:p>
            <a:pPr marL="0" lvl="0" indent="0" algn="l" rtl="0">
              <a:spcBef>
                <a:spcPts val="0"/>
              </a:spcBef>
              <a:spcAft>
                <a:spcPts val="0"/>
              </a:spcAft>
              <a:buNone/>
            </a:pPr>
            <a:r>
              <a:rPr lang="en-US"/>
              <a:t>Empower:  Provide Funding and Provide Options such as Pet Insurance, Concierge, Uber, Student Loan, Financial Wellness, </a:t>
            </a:r>
            <a:endParaRPr/>
          </a:p>
        </p:txBody>
      </p:sp>
      <p:sp>
        <p:nvSpPr>
          <p:cNvPr id="237" name="Google Shape;237;p13: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rmAutofit/>
          </a:bodyPr>
          <a:lstStyle/>
          <a:p>
            <a:pPr marL="0" lvl="0" indent="0" algn="l" rtl="0">
              <a:spcBef>
                <a:spcPts val="0"/>
              </a:spcBef>
              <a:spcAft>
                <a:spcPts val="0"/>
              </a:spcAft>
              <a:buNone/>
            </a:pPr>
            <a:r>
              <a:rPr lang="en-US"/>
              <a:t>Selective Benefits</a:t>
            </a:r>
            <a:endParaRPr/>
          </a:p>
        </p:txBody>
      </p:sp>
      <p:sp>
        <p:nvSpPr>
          <p:cNvPr id="257" name="Google Shape;257;p1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75" name="Google Shape;275;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7a526e42ec_0_948: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85" name="Google Shape;285;g7a526e42ec_0_94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4" name="Google Shape;294;p1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77" name="Google Shape;77;p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6ba8e2ea2c_0_242: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85" name="Google Shape;85;g6ba8e2ea2c_0_24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6ba8e2ea2c_0_249: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93" name="Google Shape;93;g6ba8e2ea2c_0_24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11" name="Google Shape;111;p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7: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21" name="Google Shape;121;p7: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8: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51" name="Google Shape;151;p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160" name="Google Shape;160;p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g6ba8e2ea2c_0_186"/>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5" name="Google Shape;15;g6ba8e2ea2c_0_186"/>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6" name="Google Shape;16;g6ba8e2ea2c_0_18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g6ba8e2ea2c_0_22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50" name="Google Shape;50;g6ba8e2ea2c_0_22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1" name="Google Shape;51;g6ba8e2ea2c_0_22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g6ba8e2ea2c_0_2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p:cSld name="Title">
    <p:spTree>
      <p:nvGrpSpPr>
        <p:cNvPr id="1" name="Shape 54"/>
        <p:cNvGrpSpPr/>
        <p:nvPr/>
      </p:nvGrpSpPr>
      <p:grpSpPr>
        <a:xfrm>
          <a:off x="0" y="0"/>
          <a:ext cx="0" cy="0"/>
          <a:chOff x="0" y="0"/>
          <a:chExt cx="0" cy="0"/>
        </a:xfrm>
      </p:grpSpPr>
      <p:sp>
        <p:nvSpPr>
          <p:cNvPr id="55" name="Google Shape;55;g6ba8e2ea2c_0_227"/>
          <p:cNvSpPr/>
          <p:nvPr/>
        </p:nvSpPr>
        <p:spPr>
          <a:xfrm>
            <a:off x="0" y="3505200"/>
            <a:ext cx="9144000" cy="1143000"/>
          </a:xfrm>
          <a:prstGeom prst="rect">
            <a:avLst/>
          </a:prstGeom>
          <a:solidFill>
            <a:srgbClr val="978C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6" name="Google Shape;56;g6ba8e2ea2c_0_227"/>
          <p:cNvSpPr txBox="1">
            <a:spLocks noGrp="1"/>
          </p:cNvSpPr>
          <p:nvPr>
            <p:ph type="ctrTitle"/>
          </p:nvPr>
        </p:nvSpPr>
        <p:spPr>
          <a:xfrm>
            <a:off x="228600" y="4114800"/>
            <a:ext cx="7239000" cy="533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2000"/>
              <a:buFont typeface="Calibri"/>
              <a:buNone/>
              <a:defRPr sz="2000" b="0" cap="none">
                <a:solidFill>
                  <a:schemeClr val="l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7" name="Google Shape;57;g6ba8e2ea2c_0_227"/>
          <p:cNvSpPr txBox="1">
            <a:spLocks noGrp="1"/>
          </p:cNvSpPr>
          <p:nvPr>
            <p:ph type="sldNum" idx="12"/>
          </p:nvPr>
        </p:nvSpPr>
        <p:spPr>
          <a:xfrm>
            <a:off x="6477000" y="6477000"/>
            <a:ext cx="1021200" cy="304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000">
                <a:solidFill>
                  <a:schemeClr val="dk1"/>
                </a:solidFill>
                <a:latin typeface="Calibri"/>
                <a:ea typeface="Calibri"/>
                <a:cs typeface="Calibri"/>
                <a:sym typeface="Calibri"/>
              </a:defRPr>
            </a:lvl1pPr>
            <a:lvl2pPr marL="0" marR="0" lvl="1" indent="0" algn="r" rtl="0">
              <a:spcBef>
                <a:spcPts val="0"/>
              </a:spcBef>
              <a:buNone/>
              <a:defRPr sz="1000">
                <a:solidFill>
                  <a:schemeClr val="dk1"/>
                </a:solidFill>
                <a:latin typeface="Calibri"/>
                <a:ea typeface="Calibri"/>
                <a:cs typeface="Calibri"/>
                <a:sym typeface="Calibri"/>
              </a:defRPr>
            </a:lvl2pPr>
            <a:lvl3pPr marL="0" marR="0" lvl="2" indent="0" algn="r" rtl="0">
              <a:spcBef>
                <a:spcPts val="0"/>
              </a:spcBef>
              <a:buNone/>
              <a:defRPr sz="1000">
                <a:solidFill>
                  <a:schemeClr val="dk1"/>
                </a:solidFill>
                <a:latin typeface="Calibri"/>
                <a:ea typeface="Calibri"/>
                <a:cs typeface="Calibri"/>
                <a:sym typeface="Calibri"/>
              </a:defRPr>
            </a:lvl3pPr>
            <a:lvl4pPr marL="0" marR="0" lvl="3" indent="0" algn="r" rtl="0">
              <a:spcBef>
                <a:spcPts val="0"/>
              </a:spcBef>
              <a:buNone/>
              <a:defRPr sz="1000">
                <a:solidFill>
                  <a:schemeClr val="dk1"/>
                </a:solidFill>
                <a:latin typeface="Calibri"/>
                <a:ea typeface="Calibri"/>
                <a:cs typeface="Calibri"/>
                <a:sym typeface="Calibri"/>
              </a:defRPr>
            </a:lvl4pPr>
            <a:lvl5pPr marL="0" marR="0" lvl="4" indent="0" algn="r" rtl="0">
              <a:spcBef>
                <a:spcPts val="0"/>
              </a:spcBef>
              <a:buNone/>
              <a:defRPr sz="1000">
                <a:solidFill>
                  <a:schemeClr val="dk1"/>
                </a:solidFill>
                <a:latin typeface="Calibri"/>
                <a:ea typeface="Calibri"/>
                <a:cs typeface="Calibri"/>
                <a:sym typeface="Calibri"/>
              </a:defRPr>
            </a:lvl5pPr>
            <a:lvl6pPr marL="0" marR="0" lvl="5" indent="0" algn="r" rtl="0">
              <a:spcBef>
                <a:spcPts val="0"/>
              </a:spcBef>
              <a:buNone/>
              <a:defRPr sz="1000">
                <a:solidFill>
                  <a:schemeClr val="dk1"/>
                </a:solidFill>
                <a:latin typeface="Calibri"/>
                <a:ea typeface="Calibri"/>
                <a:cs typeface="Calibri"/>
                <a:sym typeface="Calibri"/>
              </a:defRPr>
            </a:lvl6pPr>
            <a:lvl7pPr marL="0" marR="0" lvl="6" indent="0" algn="r" rtl="0">
              <a:spcBef>
                <a:spcPts val="0"/>
              </a:spcBef>
              <a:buNone/>
              <a:defRPr sz="1000">
                <a:solidFill>
                  <a:schemeClr val="dk1"/>
                </a:solidFill>
                <a:latin typeface="Calibri"/>
                <a:ea typeface="Calibri"/>
                <a:cs typeface="Calibri"/>
                <a:sym typeface="Calibri"/>
              </a:defRPr>
            </a:lvl7pPr>
            <a:lvl8pPr marL="0" marR="0" lvl="7" indent="0" algn="r" rtl="0">
              <a:spcBef>
                <a:spcPts val="0"/>
              </a:spcBef>
              <a:buNone/>
              <a:defRPr sz="1000">
                <a:solidFill>
                  <a:schemeClr val="dk1"/>
                </a:solidFill>
                <a:latin typeface="Calibri"/>
                <a:ea typeface="Calibri"/>
                <a:cs typeface="Calibri"/>
                <a:sym typeface="Calibri"/>
              </a:defRPr>
            </a:lvl8pPr>
            <a:lvl9pPr marL="0" marR="0" lvl="8" indent="0" algn="r" rtl="0">
              <a:spcBef>
                <a:spcPts val="0"/>
              </a:spcBef>
              <a:buNone/>
              <a:defRPr sz="10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800"/>
          </a:p>
        </p:txBody>
      </p:sp>
      <p:sp>
        <p:nvSpPr>
          <p:cNvPr id="58" name="Google Shape;58;g6ba8e2ea2c_0_227"/>
          <p:cNvSpPr txBox="1">
            <a:spLocks noGrp="1"/>
          </p:cNvSpPr>
          <p:nvPr>
            <p:ph type="ftr" idx="11"/>
          </p:nvPr>
        </p:nvSpPr>
        <p:spPr>
          <a:xfrm>
            <a:off x="304800" y="6477000"/>
            <a:ext cx="3733800" cy="30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g6ba8e2ea2c_0_227"/>
          <p:cNvSpPr/>
          <p:nvPr/>
        </p:nvSpPr>
        <p:spPr>
          <a:xfrm>
            <a:off x="0" y="0"/>
            <a:ext cx="9144000" cy="40386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g6ba8e2ea2c_0_227"/>
          <p:cNvSpPr txBox="1">
            <a:spLocks noGrp="1"/>
          </p:cNvSpPr>
          <p:nvPr>
            <p:ph type="dt" idx="10"/>
          </p:nvPr>
        </p:nvSpPr>
        <p:spPr>
          <a:xfrm>
            <a:off x="228600" y="6477000"/>
            <a:ext cx="1600200" cy="3048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solidFill>
                  <a:srgbClr val="A0A0A0"/>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1" name="Google Shape;61;g6ba8e2ea2c_0_227"/>
          <p:cNvSpPr/>
          <p:nvPr/>
        </p:nvSpPr>
        <p:spPr>
          <a:xfrm>
            <a:off x="0" y="4645880"/>
            <a:ext cx="9144000" cy="273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62" name="Google Shape;62;g6ba8e2ea2c_0_227"/>
          <p:cNvPicPr preferRelativeResize="0"/>
          <p:nvPr/>
        </p:nvPicPr>
        <p:blipFill rotWithShape="1">
          <a:blip r:embed="rId2">
            <a:alphaModFix/>
          </a:blip>
          <a:srcRect/>
          <a:stretch/>
        </p:blipFill>
        <p:spPr>
          <a:xfrm>
            <a:off x="5900075" y="5979769"/>
            <a:ext cx="2959608" cy="58199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ing Only">
  <p:cSld name="Heading Only">
    <p:spTree>
      <p:nvGrpSpPr>
        <p:cNvPr id="1" name="Shape 63"/>
        <p:cNvGrpSpPr/>
        <p:nvPr/>
      </p:nvGrpSpPr>
      <p:grpSpPr>
        <a:xfrm>
          <a:off x="0" y="0"/>
          <a:ext cx="0" cy="0"/>
          <a:chOff x="0" y="0"/>
          <a:chExt cx="0" cy="0"/>
        </a:xfrm>
      </p:grpSpPr>
      <p:sp>
        <p:nvSpPr>
          <p:cNvPr id="64" name="Google Shape;64;g6ba8e2ea2c_0_236"/>
          <p:cNvSpPr txBox="1">
            <a:spLocks noGrp="1"/>
          </p:cNvSpPr>
          <p:nvPr>
            <p:ph type="title"/>
          </p:nvPr>
        </p:nvSpPr>
        <p:spPr>
          <a:xfrm rot="5400000">
            <a:off x="5943600" y="3048000"/>
            <a:ext cx="5867400" cy="533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g6ba8e2ea2c_0_236"/>
          <p:cNvSpPr txBox="1">
            <a:spLocks noGrp="1"/>
          </p:cNvSpPr>
          <p:nvPr>
            <p:ph type="body" idx="1"/>
          </p:nvPr>
        </p:nvSpPr>
        <p:spPr>
          <a:xfrm>
            <a:off x="304800" y="381000"/>
            <a:ext cx="8077200" cy="228600"/>
          </a:xfrm>
          <a:prstGeom prst="rect">
            <a:avLst/>
          </a:prstGeom>
          <a:solidFill>
            <a:srgbClr val="978C6B"/>
          </a:solidFill>
          <a:ln>
            <a:noFill/>
          </a:ln>
        </p:spPr>
        <p:txBody>
          <a:bodyPr spcFirstLastPara="1" wrap="square" lIns="91425" tIns="45700" rIns="91425" bIns="45700" anchor="t" anchorCtr="0">
            <a:noAutofit/>
          </a:bodyPr>
          <a:lstStyle>
            <a:lvl1pPr marL="457200" lvl="0" indent="-298450" algn="l" rtl="0">
              <a:spcBef>
                <a:spcPts val="220"/>
              </a:spcBef>
              <a:spcAft>
                <a:spcPts val="0"/>
              </a:spcAft>
              <a:buClr>
                <a:schemeClr val="lt1"/>
              </a:buClr>
              <a:buSzPts val="1100"/>
              <a:buFont typeface="Calibri"/>
              <a:buChar char="●"/>
              <a:defRPr b="1">
                <a:solidFill>
                  <a:schemeClr val="lt1"/>
                </a:solidFill>
              </a:defRPr>
            </a:lvl1pPr>
            <a:lvl2pPr marL="914400" lvl="1" indent="-342900" algn="l" rtl="0">
              <a:spcBef>
                <a:spcPts val="1600"/>
              </a:spcBef>
              <a:spcAft>
                <a:spcPts val="0"/>
              </a:spcAft>
              <a:buClr>
                <a:schemeClr val="dk1"/>
              </a:buClr>
              <a:buSzPts val="1800"/>
              <a:buChar char="○"/>
              <a:defRPr/>
            </a:lvl2pPr>
            <a:lvl3pPr marL="1371600" lvl="2" indent="-342900" algn="l" rtl="0">
              <a:spcBef>
                <a:spcPts val="1600"/>
              </a:spcBef>
              <a:spcAft>
                <a:spcPts val="0"/>
              </a:spcAft>
              <a:buClr>
                <a:schemeClr val="dk1"/>
              </a:buClr>
              <a:buSzPts val="1800"/>
              <a:buChar char="■"/>
              <a:defRPr/>
            </a:lvl3pPr>
            <a:lvl4pPr marL="1828800" lvl="3" indent="-342900" algn="l" rtl="0">
              <a:spcBef>
                <a:spcPts val="1600"/>
              </a:spcBef>
              <a:spcAft>
                <a:spcPts val="0"/>
              </a:spcAft>
              <a:buClr>
                <a:schemeClr val="dk1"/>
              </a:buClr>
              <a:buSzPts val="1800"/>
              <a:buChar char="●"/>
              <a:defRPr/>
            </a:lvl4pPr>
            <a:lvl5pPr marL="2286000" lvl="4" indent="-342900" algn="l" rtl="0">
              <a:spcBef>
                <a:spcPts val="1600"/>
              </a:spcBef>
              <a:spcAft>
                <a:spcPts val="0"/>
              </a:spcAft>
              <a:buClr>
                <a:schemeClr val="dk1"/>
              </a:buClr>
              <a:buSzPts val="1800"/>
              <a:buChar char="○"/>
              <a:defRPr/>
            </a:lvl5pPr>
            <a:lvl6pPr marL="2743200" lvl="5" indent="-342900" algn="l" rtl="0">
              <a:spcBef>
                <a:spcPts val="1600"/>
              </a:spcBef>
              <a:spcAft>
                <a:spcPts val="0"/>
              </a:spcAft>
              <a:buClr>
                <a:schemeClr val="dk1"/>
              </a:buClr>
              <a:buSzPts val="1800"/>
              <a:buChar char="■"/>
              <a:defRPr/>
            </a:lvl6pPr>
            <a:lvl7pPr marL="3200400" lvl="6" indent="-342900" algn="l" rtl="0">
              <a:spcBef>
                <a:spcPts val="1600"/>
              </a:spcBef>
              <a:spcAft>
                <a:spcPts val="0"/>
              </a:spcAft>
              <a:buClr>
                <a:schemeClr val="dk1"/>
              </a:buClr>
              <a:buSzPts val="1800"/>
              <a:buChar char="●"/>
              <a:defRPr/>
            </a:lvl7pPr>
            <a:lvl8pPr marL="3657600" lvl="7" indent="-342900" algn="l" rtl="0">
              <a:spcBef>
                <a:spcPts val="1600"/>
              </a:spcBef>
              <a:spcAft>
                <a:spcPts val="0"/>
              </a:spcAft>
              <a:buClr>
                <a:schemeClr val="dk1"/>
              </a:buClr>
              <a:buSzPts val="1800"/>
              <a:buChar char="○"/>
              <a:defRPr/>
            </a:lvl8pPr>
            <a:lvl9pPr marL="4114800" lvl="8" indent="-342900" algn="l" rtl="0">
              <a:spcBef>
                <a:spcPts val="1600"/>
              </a:spcBef>
              <a:spcAft>
                <a:spcPts val="1600"/>
              </a:spcAft>
              <a:buClr>
                <a:schemeClr val="dk1"/>
              </a:buClr>
              <a:buSzPts val="1800"/>
              <a:buChar char="■"/>
              <a:defRPr/>
            </a:lvl9pPr>
          </a:lstStyle>
          <a:p>
            <a:endParaRPr/>
          </a:p>
        </p:txBody>
      </p:sp>
      <p:sp>
        <p:nvSpPr>
          <p:cNvPr id="66" name="Google Shape;66;g6ba8e2ea2c_0_236"/>
          <p:cNvSpPr txBox="1">
            <a:spLocks noGrp="1"/>
          </p:cNvSpPr>
          <p:nvPr>
            <p:ph type="dt" idx="10"/>
          </p:nvPr>
        </p:nvSpPr>
        <p:spPr>
          <a:xfrm>
            <a:off x="7010400" y="76200"/>
            <a:ext cx="1371600" cy="2286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g6ba8e2ea2c_0_190"/>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9" name="Google Shape;19;g6ba8e2ea2c_0_19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g6ba8e2ea2c_0_19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g6ba8e2ea2c_0_19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3" name="Google Shape;23;g6ba8e2ea2c_0_19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g6ba8e2ea2c_0_19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 name="Google Shape;26;g6ba8e2ea2c_0_197"/>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7" name="Google Shape;27;g6ba8e2ea2c_0_197"/>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 name="Google Shape;28;g6ba8e2ea2c_0_19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g6ba8e2ea2c_0_20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 name="Google Shape;31;g6ba8e2ea2c_0_20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g6ba8e2ea2c_0_205"/>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4" name="Google Shape;34;g6ba8e2ea2c_0_205"/>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Google Shape;35;g6ba8e2ea2c_0_20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g6ba8e2ea2c_0_209"/>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8" name="Google Shape;38;g6ba8e2ea2c_0_20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g6ba8e2ea2c_0_212"/>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g6ba8e2ea2c_0_212"/>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2" name="Google Shape;42;g6ba8e2ea2c_0_212"/>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3" name="Google Shape;43;g6ba8e2ea2c_0_212"/>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44" name="Google Shape;44;g6ba8e2ea2c_0_21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g6ba8e2ea2c_0_218"/>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47" name="Google Shape;47;g6ba8e2ea2c_0_21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g6ba8e2ea2c_0_18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1" name="Google Shape;11;g6ba8e2ea2c_0_18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2" name="Google Shape;12;g6ba8e2ea2c_0_18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p1"/>
          <p:cNvPicPr preferRelativeResize="0"/>
          <p:nvPr/>
        </p:nvPicPr>
        <p:blipFill>
          <a:blip r:embed="rId3">
            <a:alphaModFix/>
          </a:blip>
          <a:stretch>
            <a:fillRect/>
          </a:stretch>
        </p:blipFill>
        <p:spPr>
          <a:xfrm>
            <a:off x="-77762" y="-628475"/>
            <a:ext cx="9299525" cy="6139501"/>
          </a:xfrm>
          <a:prstGeom prst="rect">
            <a:avLst/>
          </a:prstGeom>
          <a:noFill/>
          <a:ln>
            <a:noFill/>
          </a:ln>
        </p:spPr>
      </p:pic>
      <p:sp>
        <p:nvSpPr>
          <p:cNvPr id="73" name="Google Shape;73;p1"/>
          <p:cNvSpPr txBox="1">
            <a:spLocks noGrp="1"/>
          </p:cNvSpPr>
          <p:nvPr>
            <p:ph type="ctrTitle"/>
          </p:nvPr>
        </p:nvSpPr>
        <p:spPr>
          <a:xfrm>
            <a:off x="361650" y="3375900"/>
            <a:ext cx="7239000" cy="9750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ts val="2400"/>
              <a:buFont typeface="Calibri"/>
              <a:buNone/>
            </a:pPr>
            <a:r>
              <a:rPr lang="en-US" sz="3000">
                <a:latin typeface="Open Sans ExtraBold"/>
                <a:ea typeface="Open Sans ExtraBold"/>
                <a:cs typeface="Open Sans ExtraBold"/>
                <a:sym typeface="Open Sans ExtraBold"/>
              </a:rPr>
              <a:t>Modernizing Compensation and Benefits</a:t>
            </a:r>
            <a:endParaRPr sz="3000">
              <a:latin typeface="Open Sans ExtraBold"/>
              <a:ea typeface="Open Sans ExtraBold"/>
              <a:cs typeface="Open Sans ExtraBold"/>
              <a:sym typeface="Open Sans ExtraBold"/>
            </a:endParaRPr>
          </a:p>
        </p:txBody>
      </p:sp>
      <p:sp>
        <p:nvSpPr>
          <p:cNvPr id="74" name="Google Shape;74;p1"/>
          <p:cNvSpPr txBox="1"/>
          <p:nvPr/>
        </p:nvSpPr>
        <p:spPr>
          <a:xfrm>
            <a:off x="361650" y="4469219"/>
            <a:ext cx="5486400" cy="70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rgbClr val="FFFFFF"/>
                </a:solidFill>
                <a:latin typeface="Open Sans Light"/>
                <a:ea typeface="Open Sans Light"/>
                <a:cs typeface="Open Sans Light"/>
                <a:sym typeface="Open Sans Light"/>
              </a:rPr>
              <a:t>Discussions</a:t>
            </a:r>
            <a:endParaRPr>
              <a:solidFill>
                <a:srgbClr val="FFFFFF"/>
              </a:solidFill>
              <a:latin typeface="Open Sans Light"/>
              <a:ea typeface="Open Sans Light"/>
              <a:cs typeface="Open Sans Light"/>
              <a:sym typeface="Open Sans Light"/>
            </a:endParaRPr>
          </a:p>
          <a:p>
            <a:pPr marL="0" marR="0" lvl="0" indent="0" algn="l" rtl="0">
              <a:spcBef>
                <a:spcPts val="0"/>
              </a:spcBef>
              <a:spcAft>
                <a:spcPts val="0"/>
              </a:spcAft>
              <a:buNone/>
            </a:pPr>
            <a:r>
              <a:rPr lang="en-US" sz="2000">
                <a:solidFill>
                  <a:srgbClr val="FFFFFF"/>
                </a:solidFill>
                <a:latin typeface="Open Sans Light"/>
                <a:ea typeface="Open Sans Light"/>
                <a:cs typeface="Open Sans Light"/>
                <a:sym typeface="Open Sans Light"/>
              </a:rPr>
              <a:t>Fourth Quarter - 2019</a:t>
            </a:r>
            <a:endParaRPr sz="2000">
              <a:solidFill>
                <a:srgbClr val="FFFFFF"/>
              </a:solidFill>
              <a:latin typeface="Open Sans Light"/>
              <a:ea typeface="Open Sans Light"/>
              <a:cs typeface="Open Sans Light"/>
              <a:sym typeface="Open Sans Light"/>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10"/>
          <p:cNvPicPr preferRelativeResize="0"/>
          <p:nvPr/>
        </p:nvPicPr>
        <p:blipFill rotWithShape="1">
          <a:blip r:embed="rId3">
            <a:alphaModFix/>
          </a:blip>
          <a:srcRect l="1285" r="1295"/>
          <a:stretch/>
        </p:blipFill>
        <p:spPr>
          <a:xfrm>
            <a:off x="4897549" y="0"/>
            <a:ext cx="4246455" cy="6926181"/>
          </a:xfrm>
          <a:prstGeom prst="rect">
            <a:avLst/>
          </a:prstGeom>
          <a:noFill/>
          <a:ln>
            <a:noFill/>
          </a:ln>
        </p:spPr>
      </p:pic>
      <p:sp>
        <p:nvSpPr>
          <p:cNvPr id="194" name="Google Shape;194;p10"/>
          <p:cNvSpPr/>
          <p:nvPr/>
        </p:nvSpPr>
        <p:spPr>
          <a:xfrm>
            <a:off x="2951275" y="271375"/>
            <a:ext cx="4957800" cy="199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0"/>
          <p:cNvSpPr txBox="1"/>
          <p:nvPr/>
        </p:nvSpPr>
        <p:spPr>
          <a:xfrm>
            <a:off x="4189450" y="984750"/>
            <a:ext cx="26499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Groundswell </a:t>
            </a:r>
            <a:endParaRPr sz="2400">
              <a:solidFill>
                <a:srgbClr val="073763"/>
              </a:solidFill>
              <a:latin typeface="Open Sans ExtraBold"/>
              <a:ea typeface="Open Sans ExtraBold"/>
              <a:cs typeface="Open Sans ExtraBold"/>
              <a:sym typeface="Open Sans ExtraBold"/>
            </a:endParaRPr>
          </a:p>
        </p:txBody>
      </p:sp>
      <p:sp>
        <p:nvSpPr>
          <p:cNvPr id="196" name="Google Shape;196;p10"/>
          <p:cNvSpPr txBox="1"/>
          <p:nvPr/>
        </p:nvSpPr>
        <p:spPr>
          <a:xfrm>
            <a:off x="485250" y="2571750"/>
            <a:ext cx="3946800" cy="3622500"/>
          </a:xfrm>
          <a:prstGeom prst="rect">
            <a:avLst/>
          </a:prstGeom>
          <a:noFill/>
          <a:ln>
            <a:noFill/>
          </a:ln>
        </p:spPr>
        <p:txBody>
          <a:bodyPr spcFirstLastPara="1" wrap="square" lIns="91425" tIns="45700" rIns="91425" bIns="45700" anchor="t" anchorCtr="0">
            <a:spAutoFit/>
          </a:bodyPr>
          <a:lstStyle/>
          <a:p>
            <a:pPr marL="342900" marR="76200" lvl="0" indent="-342900" algn="l" rtl="0">
              <a:lnSpc>
                <a:spcPct val="112500"/>
              </a:lnSpc>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Consider a “Plus One” Approach</a:t>
            </a:r>
            <a:endParaRPr>
              <a:solidFill>
                <a:srgbClr val="434343"/>
              </a:solidFill>
              <a:latin typeface="Open Sans"/>
              <a:ea typeface="Open Sans"/>
              <a:cs typeface="Open Sans"/>
              <a:sym typeface="Open Sans"/>
            </a:endParaRPr>
          </a:p>
          <a:p>
            <a:pPr marL="342900" marR="76200" lvl="0" indent="-241300" algn="l" rtl="0">
              <a:lnSpc>
                <a:spcPct val="112500"/>
              </a:lnSpc>
              <a:spcBef>
                <a:spcPts val="1200"/>
              </a:spcBef>
              <a:spcAft>
                <a:spcPts val="0"/>
              </a:spcAft>
              <a:buClr>
                <a:schemeClr val="dk1"/>
              </a:buClr>
              <a:buSzPts val="1600"/>
              <a:buFont typeface="Noto Sans Symbols"/>
              <a:buNone/>
            </a:pPr>
            <a:endParaRPr sz="1600">
              <a:solidFill>
                <a:srgbClr val="434343"/>
              </a:solidFill>
              <a:latin typeface="Open Sans"/>
              <a:ea typeface="Open Sans"/>
              <a:cs typeface="Open Sans"/>
              <a:sym typeface="Open Sans"/>
            </a:endParaRPr>
          </a:p>
          <a:p>
            <a:pPr marL="342900" marR="76200" lvl="0" indent="-342900" algn="l" rtl="0">
              <a:lnSpc>
                <a:spcPct val="112500"/>
              </a:lnSpc>
              <a:spcBef>
                <a:spcPts val="120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Consider a Pathway for Growth</a:t>
            </a:r>
            <a:endParaRPr>
              <a:solidFill>
                <a:srgbClr val="434343"/>
              </a:solidFill>
              <a:latin typeface="Open Sans"/>
              <a:ea typeface="Open Sans"/>
              <a:cs typeface="Open Sans"/>
              <a:sym typeface="Open Sans"/>
            </a:endParaRPr>
          </a:p>
          <a:p>
            <a:pPr marL="342900" marR="76200" lvl="0" indent="-241300" algn="l" rtl="0">
              <a:lnSpc>
                <a:spcPct val="112500"/>
              </a:lnSpc>
              <a:spcBef>
                <a:spcPts val="1200"/>
              </a:spcBef>
              <a:spcAft>
                <a:spcPts val="0"/>
              </a:spcAft>
              <a:buClr>
                <a:schemeClr val="dk1"/>
              </a:buClr>
              <a:buSzPts val="1600"/>
              <a:buFont typeface="Noto Sans Symbols"/>
              <a:buNone/>
            </a:pPr>
            <a:r>
              <a:rPr lang="en-US" sz="1600">
                <a:solidFill>
                  <a:srgbClr val="434343"/>
                </a:solidFill>
                <a:latin typeface="Open Sans"/>
                <a:ea typeface="Open Sans"/>
                <a:cs typeface="Open Sans"/>
                <a:sym typeface="Open Sans"/>
              </a:rPr>
              <a:t>                </a:t>
            </a:r>
            <a:endParaRPr sz="1600">
              <a:solidFill>
                <a:srgbClr val="434343"/>
              </a:solidFill>
              <a:latin typeface="Open Sans"/>
              <a:ea typeface="Open Sans"/>
              <a:cs typeface="Open Sans"/>
              <a:sym typeface="Open Sans"/>
            </a:endParaRPr>
          </a:p>
          <a:p>
            <a:pPr marL="342900" marR="76200" lvl="0" indent="-342900" algn="l" rtl="0">
              <a:lnSpc>
                <a:spcPct val="112500"/>
              </a:lnSpc>
              <a:spcBef>
                <a:spcPts val="120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Consider Committees to Automate the Improvements</a:t>
            </a:r>
            <a:endParaRPr>
              <a:solidFill>
                <a:srgbClr val="434343"/>
              </a:solidFill>
              <a:latin typeface="Open Sans"/>
              <a:ea typeface="Open Sans"/>
              <a:cs typeface="Open Sans"/>
              <a:sym typeface="Open Sans"/>
            </a:endParaRPr>
          </a:p>
          <a:p>
            <a:pPr marL="342900" marR="76200" lvl="0" indent="-241300" algn="l" rtl="0">
              <a:lnSpc>
                <a:spcPct val="112500"/>
              </a:lnSpc>
              <a:spcBef>
                <a:spcPts val="1200"/>
              </a:spcBef>
              <a:spcAft>
                <a:spcPts val="0"/>
              </a:spcAft>
              <a:buClr>
                <a:schemeClr val="dk1"/>
              </a:buClr>
              <a:buSzPts val="1600"/>
              <a:buFont typeface="Noto Sans Symbols"/>
              <a:buNone/>
            </a:pPr>
            <a:endParaRPr sz="1600">
              <a:solidFill>
                <a:srgbClr val="434343"/>
              </a:solidFill>
              <a:latin typeface="Open Sans"/>
              <a:ea typeface="Open Sans"/>
              <a:cs typeface="Open Sans"/>
              <a:sym typeface="Open Sans"/>
            </a:endParaRPr>
          </a:p>
          <a:p>
            <a:pPr marL="342900" marR="76200" lvl="0" indent="-342900" algn="l" rtl="0">
              <a:lnSpc>
                <a:spcPct val="112500"/>
              </a:lnSpc>
              <a:spcBef>
                <a:spcPts val="120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Consider a Champions Program</a:t>
            </a:r>
            <a:endParaRPr>
              <a:solidFill>
                <a:srgbClr val="434343"/>
              </a:solidFill>
              <a:latin typeface="Open Sans"/>
              <a:ea typeface="Open Sans"/>
              <a:cs typeface="Open Sans"/>
              <a:sym typeface="Open Sans"/>
            </a:endParaRPr>
          </a:p>
          <a:p>
            <a:pPr marL="342900" marR="76200" lvl="0" indent="-241300" algn="l" rtl="0">
              <a:lnSpc>
                <a:spcPct val="112500"/>
              </a:lnSpc>
              <a:spcBef>
                <a:spcPts val="1200"/>
              </a:spcBef>
              <a:spcAft>
                <a:spcPts val="0"/>
              </a:spcAft>
              <a:buClr>
                <a:schemeClr val="dk1"/>
              </a:buClr>
              <a:buSzPts val="1600"/>
              <a:buFont typeface="Noto Sans Symbols"/>
              <a:buNone/>
            </a:pPr>
            <a:endParaRPr sz="1600">
              <a:solidFill>
                <a:schemeClr val="dk1"/>
              </a:solidFill>
              <a:latin typeface="Book Antiqua"/>
              <a:ea typeface="Book Antiqua"/>
              <a:cs typeface="Book Antiqua"/>
              <a:sym typeface="Book Antiqua"/>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96">
                                            <p:txEl>
                                              <p:pRg st="0" end="0"/>
                                            </p:txEl>
                                          </p:spTgt>
                                        </p:tgtEl>
                                        <p:attrNameLst>
                                          <p:attrName>style.visibility</p:attrName>
                                        </p:attrNameLst>
                                      </p:cBhvr>
                                      <p:to>
                                        <p:strVal val="visible"/>
                                      </p:to>
                                    </p:set>
                                    <p:anim calcmode="lin" valueType="num">
                                      <p:cBhvr additive="base">
                                        <p:cTn id="7" dur="500"/>
                                        <p:tgtEl>
                                          <p:spTgt spid="196">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96">
                                            <p:txEl>
                                              <p:pRg st="1" end="1"/>
                                            </p:txEl>
                                          </p:spTgt>
                                        </p:tgtEl>
                                        <p:attrNameLst>
                                          <p:attrName>style.visibility</p:attrName>
                                        </p:attrNameLst>
                                      </p:cBhvr>
                                      <p:to>
                                        <p:strVal val="visible"/>
                                      </p:to>
                                    </p:set>
                                    <p:anim calcmode="lin" valueType="num">
                                      <p:cBhvr additive="base">
                                        <p:cTn id="12" dur="500"/>
                                        <p:tgtEl>
                                          <p:spTgt spid="196">
                                            <p:txEl>
                                              <p:pRg st="1" end="1"/>
                                            </p:txEl>
                                          </p:spTgt>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96">
                                            <p:txEl>
                                              <p:pRg st="2" end="2"/>
                                            </p:txEl>
                                          </p:spTgt>
                                        </p:tgtEl>
                                        <p:attrNameLst>
                                          <p:attrName>style.visibility</p:attrName>
                                        </p:attrNameLst>
                                      </p:cBhvr>
                                      <p:to>
                                        <p:strVal val="visible"/>
                                      </p:to>
                                    </p:set>
                                    <p:anim calcmode="lin" valueType="num">
                                      <p:cBhvr additive="base">
                                        <p:cTn id="17" dur="500"/>
                                        <p:tgtEl>
                                          <p:spTgt spid="196">
                                            <p:txEl>
                                              <p:pRg st="2" end="2"/>
                                            </p:txEl>
                                          </p:spTgt>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196">
                                            <p:txEl>
                                              <p:pRg st="3" end="3"/>
                                            </p:txEl>
                                          </p:spTgt>
                                        </p:tgtEl>
                                        <p:attrNameLst>
                                          <p:attrName>style.visibility</p:attrName>
                                        </p:attrNameLst>
                                      </p:cBhvr>
                                      <p:to>
                                        <p:strVal val="visible"/>
                                      </p:to>
                                    </p:set>
                                    <p:anim calcmode="lin" valueType="num">
                                      <p:cBhvr additive="base">
                                        <p:cTn id="22" dur="500"/>
                                        <p:tgtEl>
                                          <p:spTgt spid="196">
                                            <p:txEl>
                                              <p:pRg st="3" end="3"/>
                                            </p:txEl>
                                          </p:spTgt>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96">
                                            <p:txEl>
                                              <p:pRg st="4" end="4"/>
                                            </p:txEl>
                                          </p:spTgt>
                                        </p:tgtEl>
                                        <p:attrNameLst>
                                          <p:attrName>style.visibility</p:attrName>
                                        </p:attrNameLst>
                                      </p:cBhvr>
                                      <p:to>
                                        <p:strVal val="visible"/>
                                      </p:to>
                                    </p:set>
                                    <p:anim calcmode="lin" valueType="num">
                                      <p:cBhvr additive="base">
                                        <p:cTn id="27" dur="500"/>
                                        <p:tgtEl>
                                          <p:spTgt spid="196">
                                            <p:txEl>
                                              <p:pRg st="4" end="4"/>
                                            </p:txEl>
                                          </p:spTgt>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196">
                                            <p:txEl>
                                              <p:pRg st="5" end="5"/>
                                            </p:txEl>
                                          </p:spTgt>
                                        </p:tgtEl>
                                        <p:attrNameLst>
                                          <p:attrName>style.visibility</p:attrName>
                                        </p:attrNameLst>
                                      </p:cBhvr>
                                      <p:to>
                                        <p:strVal val="visible"/>
                                      </p:to>
                                    </p:set>
                                    <p:anim calcmode="lin" valueType="num">
                                      <p:cBhvr additive="base">
                                        <p:cTn id="32" dur="500"/>
                                        <p:tgtEl>
                                          <p:spTgt spid="196">
                                            <p:txEl>
                                              <p:pRg st="5" end="5"/>
                                            </p:txEl>
                                          </p:spTgt>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96">
                                            <p:txEl>
                                              <p:pRg st="6" end="6"/>
                                            </p:txEl>
                                          </p:spTgt>
                                        </p:tgtEl>
                                        <p:attrNameLst>
                                          <p:attrName>style.visibility</p:attrName>
                                        </p:attrNameLst>
                                      </p:cBhvr>
                                      <p:to>
                                        <p:strVal val="visible"/>
                                      </p:to>
                                    </p:set>
                                    <p:anim calcmode="lin" valueType="num">
                                      <p:cBhvr additive="base">
                                        <p:cTn id="37" dur="500"/>
                                        <p:tgtEl>
                                          <p:spTgt spid="196">
                                            <p:txEl>
                                              <p:pRg st="6" end="6"/>
                                            </p:txEl>
                                          </p:spTgt>
                                        </p:tgtEl>
                                        <p:attrNameLst>
                                          <p:attrName>ppt_x</p:attrName>
                                        </p:attrNameLst>
                                      </p:cBhvr>
                                      <p:tavLst>
                                        <p:tav tm="0">
                                          <p:val>
                                            <p:strVal val="#ppt_x-1"/>
                                          </p:val>
                                        </p:tav>
                                        <p:tav tm="100000">
                                          <p:val>
                                            <p:strVal val="#ppt_x"/>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196">
                                            <p:txEl>
                                              <p:pRg st="7" end="7"/>
                                            </p:txEl>
                                          </p:spTgt>
                                        </p:tgtEl>
                                        <p:attrNameLst>
                                          <p:attrName>style.visibility</p:attrName>
                                        </p:attrNameLst>
                                      </p:cBhvr>
                                      <p:to>
                                        <p:strVal val="visible"/>
                                      </p:to>
                                    </p:set>
                                    <p:anim calcmode="lin" valueType="num">
                                      <p:cBhvr additive="base">
                                        <p:cTn id="42" dur="500"/>
                                        <p:tgtEl>
                                          <p:spTgt spid="196">
                                            <p:txEl>
                                              <p:pRg st="7" end="7"/>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11"/>
          <p:cNvSpPr txBox="1"/>
          <p:nvPr/>
        </p:nvSpPr>
        <p:spPr>
          <a:xfrm>
            <a:off x="4572000" y="2388650"/>
            <a:ext cx="4105500" cy="38472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Consider Abraham Maslow Analysis (Maslow’s Hierarchy of Needs)</a:t>
            </a:r>
            <a:endParaRPr>
              <a:solidFill>
                <a:srgbClr val="434343"/>
              </a:solidFill>
              <a:latin typeface="Open Sans"/>
              <a:ea typeface="Open Sans"/>
              <a:cs typeface="Open Sans"/>
              <a:sym typeface="Open Sans"/>
            </a:endParaRPr>
          </a:p>
          <a:p>
            <a:pPr marL="0" marR="0" lvl="0" indent="0" algn="l" rtl="0">
              <a:spcBef>
                <a:spcPts val="0"/>
              </a:spcBef>
              <a:spcAft>
                <a:spcPts val="0"/>
              </a:spcAft>
              <a:buNone/>
            </a:pPr>
            <a:endParaRPr sz="1600">
              <a:solidFill>
                <a:srgbClr val="434343"/>
              </a:solidFill>
              <a:latin typeface="Open Sans"/>
              <a:ea typeface="Open Sans"/>
              <a:cs typeface="Open Sans"/>
              <a:sym typeface="Open Sans"/>
            </a:endParaRPr>
          </a:p>
          <a:p>
            <a:pPr marL="0" marR="0" lvl="0" indent="0" algn="l" rtl="0">
              <a:spcBef>
                <a:spcPts val="0"/>
              </a:spcBef>
              <a:spcAft>
                <a:spcPts val="0"/>
              </a:spcAft>
              <a:buNone/>
            </a:pPr>
            <a:endParaRPr sz="1600">
              <a:solidFill>
                <a:srgbClr val="434343"/>
              </a:solidFill>
              <a:latin typeface="Open Sans"/>
              <a:ea typeface="Open Sans"/>
              <a:cs typeface="Open Sans"/>
              <a:sym typeface="Open Sans"/>
            </a:endParaRPr>
          </a:p>
          <a:p>
            <a:pPr marL="285750" marR="0" lvl="0" indent="-28575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Employee Engagement Surveys</a:t>
            </a:r>
            <a:endParaRPr>
              <a:solidFill>
                <a:srgbClr val="434343"/>
              </a:solidFill>
              <a:latin typeface="Open Sans"/>
              <a:ea typeface="Open Sans"/>
              <a:cs typeface="Open Sans"/>
              <a:sym typeface="Open Sans"/>
            </a:endParaRPr>
          </a:p>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a:p>
            <a:pPr marL="285750" marR="0" lvl="0" indent="-28575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EX = MX (Employee Experience = Customer/Member Experience</a:t>
            </a:r>
            <a:endParaRPr>
              <a:solidFill>
                <a:srgbClr val="434343"/>
              </a:solidFill>
              <a:latin typeface="Open Sans"/>
              <a:ea typeface="Open Sans"/>
              <a:cs typeface="Open Sans"/>
              <a:sym typeface="Open Sans"/>
            </a:endParaRPr>
          </a:p>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a:p>
            <a:pPr marL="285750" marR="0" lvl="0" indent="-28575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Alignment Strategies</a:t>
            </a:r>
            <a:endParaRPr sz="1600" u="sng">
              <a:solidFill>
                <a:srgbClr val="434343"/>
              </a:solidFill>
              <a:latin typeface="Open Sans"/>
              <a:ea typeface="Open Sans"/>
              <a:cs typeface="Open Sans"/>
              <a:sym typeface="Open Sans"/>
            </a:endParaRPr>
          </a:p>
          <a:p>
            <a:pPr marL="0" marR="0" lvl="0" indent="0" algn="l" rtl="0">
              <a:spcBef>
                <a:spcPts val="0"/>
              </a:spcBef>
              <a:spcAft>
                <a:spcPts val="0"/>
              </a:spcAft>
              <a:buNone/>
            </a:pPr>
            <a:r>
              <a:rPr lang="en-US" sz="1600">
                <a:solidFill>
                  <a:schemeClr val="dk1"/>
                </a:solidFill>
                <a:latin typeface="Calibri"/>
                <a:ea typeface="Calibri"/>
                <a:cs typeface="Calibri"/>
                <a:sym typeface="Calibri"/>
              </a:rPr>
              <a:t> </a:t>
            </a:r>
            <a:endParaRPr/>
          </a:p>
        </p:txBody>
      </p:sp>
      <p:pic>
        <p:nvPicPr>
          <p:cNvPr id="203" name="Google Shape;203;p11"/>
          <p:cNvPicPr preferRelativeResize="0"/>
          <p:nvPr/>
        </p:nvPicPr>
        <p:blipFill rotWithShape="1">
          <a:blip r:embed="rId3">
            <a:alphaModFix/>
          </a:blip>
          <a:srcRect l="1672" r="1672"/>
          <a:stretch/>
        </p:blipFill>
        <p:spPr>
          <a:xfrm>
            <a:off x="0" y="-34075"/>
            <a:ext cx="4246445" cy="6926174"/>
          </a:xfrm>
          <a:prstGeom prst="rect">
            <a:avLst/>
          </a:prstGeom>
          <a:noFill/>
          <a:ln>
            <a:noFill/>
          </a:ln>
        </p:spPr>
      </p:pic>
      <p:sp>
        <p:nvSpPr>
          <p:cNvPr id="204" name="Google Shape;204;p11"/>
          <p:cNvSpPr/>
          <p:nvPr/>
        </p:nvSpPr>
        <p:spPr>
          <a:xfrm>
            <a:off x="2951275" y="271375"/>
            <a:ext cx="4957800" cy="199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txBox="1"/>
          <p:nvPr/>
        </p:nvSpPr>
        <p:spPr>
          <a:xfrm>
            <a:off x="3429000" y="984750"/>
            <a:ext cx="34197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How To Self-Assess </a:t>
            </a:r>
            <a:endParaRPr sz="2400">
              <a:solidFill>
                <a:srgbClr val="073763"/>
              </a:solidFill>
              <a:latin typeface="Open Sans ExtraBold"/>
              <a:ea typeface="Open Sans ExtraBold"/>
              <a:cs typeface="Open Sans ExtraBold"/>
              <a:sym typeface="Open Sans ExtraBold"/>
            </a:endParaRPr>
          </a:p>
        </p:txBody>
      </p:sp>
      <p:sp>
        <p:nvSpPr>
          <p:cNvPr id="206" name="Google Shape;206;p11"/>
          <p:cNvSpPr txBox="1"/>
          <p:nvPr/>
        </p:nvSpPr>
        <p:spPr>
          <a:xfrm>
            <a:off x="630275" y="4460050"/>
            <a:ext cx="2985900" cy="16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1800" b="1">
                <a:solidFill>
                  <a:srgbClr val="FFFFFF"/>
                </a:solidFill>
                <a:latin typeface="Comfortaa"/>
                <a:ea typeface="Comfortaa"/>
                <a:cs typeface="Comfortaa"/>
                <a:sym typeface="Comfortaa"/>
              </a:rPr>
              <a:t>Quantify success by your ACTIONS to improve the environment for your employees</a:t>
            </a:r>
            <a:endParaRPr>
              <a:solidFill>
                <a:srgbClr val="FFFFFF"/>
              </a:solidFill>
              <a:latin typeface="Comfortaa"/>
              <a:ea typeface="Comfortaa"/>
              <a:cs typeface="Comfortaa"/>
              <a:sym typeface="Comfortaa"/>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2">
                                            <p:txEl>
                                              <p:pRg st="0" end="0"/>
                                            </p:txEl>
                                          </p:spTgt>
                                        </p:tgtEl>
                                        <p:attrNameLst>
                                          <p:attrName>style.visibility</p:attrName>
                                        </p:attrNameLst>
                                      </p:cBhvr>
                                      <p:to>
                                        <p:strVal val="visible"/>
                                      </p:to>
                                    </p:set>
                                    <p:animEffect transition="in" filter="fade">
                                      <p:cBhvr>
                                        <p:cTn id="7" dur="2000"/>
                                        <p:tgtEl>
                                          <p:spTgt spid="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
                                            <p:txEl>
                                              <p:pRg st="1" end="1"/>
                                            </p:txEl>
                                          </p:spTgt>
                                        </p:tgtEl>
                                        <p:attrNameLst>
                                          <p:attrName>style.visibility</p:attrName>
                                        </p:attrNameLst>
                                      </p:cBhvr>
                                      <p:to>
                                        <p:strVal val="visible"/>
                                      </p:to>
                                    </p:set>
                                    <p:animEffect transition="in" filter="fade">
                                      <p:cBhvr>
                                        <p:cTn id="12" dur="2000"/>
                                        <p:tgtEl>
                                          <p:spTgt spid="2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2">
                                            <p:txEl>
                                              <p:pRg st="2" end="2"/>
                                            </p:txEl>
                                          </p:spTgt>
                                        </p:tgtEl>
                                        <p:attrNameLst>
                                          <p:attrName>style.visibility</p:attrName>
                                        </p:attrNameLst>
                                      </p:cBhvr>
                                      <p:to>
                                        <p:strVal val="visible"/>
                                      </p:to>
                                    </p:set>
                                    <p:animEffect transition="in" filter="fade">
                                      <p:cBhvr>
                                        <p:cTn id="17" dur="2000"/>
                                        <p:tgtEl>
                                          <p:spTgt spid="2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2">
                                            <p:txEl>
                                              <p:pRg st="3" end="3"/>
                                            </p:txEl>
                                          </p:spTgt>
                                        </p:tgtEl>
                                        <p:attrNameLst>
                                          <p:attrName>style.visibility</p:attrName>
                                        </p:attrNameLst>
                                      </p:cBhvr>
                                      <p:to>
                                        <p:strVal val="visible"/>
                                      </p:to>
                                    </p:set>
                                    <p:animEffect transition="in" filter="fade">
                                      <p:cBhvr>
                                        <p:cTn id="22" dur="2000"/>
                                        <p:tgtEl>
                                          <p:spTgt spid="20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2">
                                            <p:txEl>
                                              <p:pRg st="4" end="4"/>
                                            </p:txEl>
                                          </p:spTgt>
                                        </p:tgtEl>
                                        <p:attrNameLst>
                                          <p:attrName>style.visibility</p:attrName>
                                        </p:attrNameLst>
                                      </p:cBhvr>
                                      <p:to>
                                        <p:strVal val="visible"/>
                                      </p:to>
                                    </p:set>
                                    <p:animEffect transition="in" filter="fade">
                                      <p:cBhvr>
                                        <p:cTn id="27" dur="2000"/>
                                        <p:tgtEl>
                                          <p:spTgt spid="20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2">
                                            <p:txEl>
                                              <p:pRg st="5" end="5"/>
                                            </p:txEl>
                                          </p:spTgt>
                                        </p:tgtEl>
                                        <p:attrNameLst>
                                          <p:attrName>style.visibility</p:attrName>
                                        </p:attrNameLst>
                                      </p:cBhvr>
                                      <p:to>
                                        <p:strVal val="visible"/>
                                      </p:to>
                                    </p:set>
                                    <p:animEffect transition="in" filter="fade">
                                      <p:cBhvr>
                                        <p:cTn id="32" dur="2000"/>
                                        <p:tgtEl>
                                          <p:spTgt spid="20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2">
                                            <p:txEl>
                                              <p:pRg st="6" end="6"/>
                                            </p:txEl>
                                          </p:spTgt>
                                        </p:tgtEl>
                                        <p:attrNameLst>
                                          <p:attrName>style.visibility</p:attrName>
                                        </p:attrNameLst>
                                      </p:cBhvr>
                                      <p:to>
                                        <p:strVal val="visible"/>
                                      </p:to>
                                    </p:set>
                                    <p:animEffect transition="in" filter="fade">
                                      <p:cBhvr>
                                        <p:cTn id="37" dur="2000"/>
                                        <p:tgtEl>
                                          <p:spTgt spid="20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2">
                                            <p:txEl>
                                              <p:pRg st="7" end="7"/>
                                            </p:txEl>
                                          </p:spTgt>
                                        </p:tgtEl>
                                        <p:attrNameLst>
                                          <p:attrName>style.visibility</p:attrName>
                                        </p:attrNameLst>
                                      </p:cBhvr>
                                      <p:to>
                                        <p:strVal val="visible"/>
                                      </p:to>
                                    </p:set>
                                    <p:animEffect transition="in" filter="fade">
                                      <p:cBhvr>
                                        <p:cTn id="42" dur="2000"/>
                                        <p:tgtEl>
                                          <p:spTgt spid="20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02">
                                            <p:txEl>
                                              <p:pRg st="8" end="8"/>
                                            </p:txEl>
                                          </p:spTgt>
                                        </p:tgtEl>
                                        <p:attrNameLst>
                                          <p:attrName>style.visibility</p:attrName>
                                        </p:attrNameLst>
                                      </p:cBhvr>
                                      <p:to>
                                        <p:strVal val="visible"/>
                                      </p:to>
                                    </p:set>
                                    <p:animEffect transition="in" filter="fade">
                                      <p:cBhvr>
                                        <p:cTn id="47" dur="2000"/>
                                        <p:tgtEl>
                                          <p:spTgt spid="202">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2">
                                            <p:txEl>
                                              <p:pRg st="9" end="9"/>
                                            </p:txEl>
                                          </p:spTgt>
                                        </p:tgtEl>
                                        <p:attrNameLst>
                                          <p:attrName>style.visibility</p:attrName>
                                        </p:attrNameLst>
                                      </p:cBhvr>
                                      <p:to>
                                        <p:strVal val="visible"/>
                                      </p:to>
                                    </p:set>
                                    <p:animEffect transition="in" filter="fade">
                                      <p:cBhvr>
                                        <p:cTn id="52" dur="2000"/>
                                        <p:tgtEl>
                                          <p:spTgt spid="202">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2">
                                            <p:txEl>
                                              <p:pRg st="10" end="10"/>
                                            </p:txEl>
                                          </p:spTgt>
                                        </p:tgtEl>
                                        <p:attrNameLst>
                                          <p:attrName>style.visibility</p:attrName>
                                        </p:attrNameLst>
                                      </p:cBhvr>
                                      <p:to>
                                        <p:strVal val="visible"/>
                                      </p:to>
                                    </p:set>
                                    <p:animEffect transition="in" filter="fade">
                                      <p:cBhvr>
                                        <p:cTn id="57" dur="2000"/>
                                        <p:tgtEl>
                                          <p:spTgt spid="20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2"/>
          <p:cNvSpPr txBox="1"/>
          <p:nvPr/>
        </p:nvSpPr>
        <p:spPr>
          <a:xfrm>
            <a:off x="454038" y="261050"/>
            <a:ext cx="8077200" cy="83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Maslow Applied to Employee Engagement </a:t>
            </a:r>
            <a:endParaRPr sz="2000">
              <a:solidFill>
                <a:srgbClr val="073763"/>
              </a:solidFill>
              <a:latin typeface="Open Sans ExtraBold"/>
              <a:ea typeface="Open Sans ExtraBold"/>
              <a:cs typeface="Open Sans ExtraBold"/>
              <a:sym typeface="Open Sans ExtraBold"/>
            </a:endParaRPr>
          </a:p>
          <a:p>
            <a:pPr marL="0" marR="0" lvl="0" indent="0" algn="l" rtl="0">
              <a:spcBef>
                <a:spcPts val="0"/>
              </a:spcBef>
              <a:spcAft>
                <a:spcPts val="0"/>
              </a:spcAft>
              <a:buClr>
                <a:schemeClr val="lt1"/>
              </a:buClr>
              <a:buSzPts val="2400"/>
              <a:buFont typeface="Calibri"/>
              <a:buNone/>
            </a:pPr>
            <a:r>
              <a:rPr lang="en-US" sz="2000">
                <a:solidFill>
                  <a:srgbClr val="073763"/>
                </a:solidFill>
                <a:latin typeface="Open Sans"/>
                <a:ea typeface="Open Sans"/>
                <a:cs typeface="Open Sans"/>
                <a:sym typeface="Open Sans"/>
              </a:rPr>
              <a:t>Abraham Maslow’s Hierarchy of needs</a:t>
            </a:r>
            <a:endParaRPr sz="2400">
              <a:solidFill>
                <a:srgbClr val="073763"/>
              </a:solidFill>
              <a:latin typeface="Open Sans"/>
              <a:ea typeface="Open Sans"/>
              <a:cs typeface="Open Sans"/>
              <a:sym typeface="Open Sans"/>
            </a:endParaRPr>
          </a:p>
        </p:txBody>
      </p:sp>
      <p:sp>
        <p:nvSpPr>
          <p:cNvPr id="212" name="Google Shape;212;p12"/>
          <p:cNvSpPr txBox="1"/>
          <p:nvPr/>
        </p:nvSpPr>
        <p:spPr>
          <a:xfrm>
            <a:off x="5541574" y="1637071"/>
            <a:ext cx="23658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434343"/>
                </a:solidFill>
                <a:latin typeface="Open Sans"/>
                <a:ea typeface="Open Sans"/>
                <a:cs typeface="Open Sans"/>
                <a:sym typeface="Open Sans"/>
              </a:rPr>
              <a:t>Highly engaged (usually less than 15% of employees)</a:t>
            </a:r>
            <a:endParaRPr>
              <a:solidFill>
                <a:srgbClr val="434343"/>
              </a:solidFill>
              <a:latin typeface="Open Sans"/>
              <a:ea typeface="Open Sans"/>
              <a:cs typeface="Open Sans"/>
              <a:sym typeface="Open Sans"/>
            </a:endParaRPr>
          </a:p>
        </p:txBody>
      </p:sp>
      <p:sp>
        <p:nvSpPr>
          <p:cNvPr id="213" name="Google Shape;213;p12"/>
          <p:cNvSpPr txBox="1"/>
          <p:nvPr/>
        </p:nvSpPr>
        <p:spPr>
          <a:xfrm>
            <a:off x="6163284" y="2870736"/>
            <a:ext cx="2365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434343"/>
                </a:solidFill>
                <a:latin typeface="Open Sans"/>
                <a:ea typeface="Open Sans"/>
                <a:cs typeface="Open Sans"/>
                <a:sym typeface="Open Sans"/>
              </a:rPr>
              <a:t>Engaged</a:t>
            </a:r>
            <a:endParaRPr>
              <a:solidFill>
                <a:srgbClr val="434343"/>
              </a:solidFill>
              <a:latin typeface="Open Sans"/>
              <a:ea typeface="Open Sans"/>
              <a:cs typeface="Open Sans"/>
              <a:sym typeface="Open Sans"/>
            </a:endParaRPr>
          </a:p>
        </p:txBody>
      </p:sp>
      <p:sp>
        <p:nvSpPr>
          <p:cNvPr id="214" name="Google Shape;214;p12"/>
          <p:cNvSpPr txBox="1"/>
          <p:nvPr/>
        </p:nvSpPr>
        <p:spPr>
          <a:xfrm>
            <a:off x="6539425" y="3919624"/>
            <a:ext cx="2365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434343"/>
                </a:solidFill>
                <a:latin typeface="Open Sans"/>
                <a:ea typeface="Open Sans"/>
                <a:cs typeface="Open Sans"/>
                <a:sym typeface="Open Sans"/>
              </a:rPr>
              <a:t>Almost engaged</a:t>
            </a:r>
            <a:endParaRPr>
              <a:solidFill>
                <a:srgbClr val="434343"/>
              </a:solidFill>
              <a:latin typeface="Open Sans"/>
              <a:ea typeface="Open Sans"/>
              <a:cs typeface="Open Sans"/>
              <a:sym typeface="Open Sans"/>
            </a:endParaRPr>
          </a:p>
        </p:txBody>
      </p:sp>
      <p:sp>
        <p:nvSpPr>
          <p:cNvPr id="215" name="Google Shape;215;p12"/>
          <p:cNvSpPr txBox="1"/>
          <p:nvPr/>
        </p:nvSpPr>
        <p:spPr>
          <a:xfrm>
            <a:off x="6896208" y="4900474"/>
            <a:ext cx="2365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434343"/>
                </a:solidFill>
                <a:latin typeface="Open Sans"/>
                <a:ea typeface="Open Sans"/>
                <a:cs typeface="Open Sans"/>
                <a:sym typeface="Open Sans"/>
              </a:rPr>
              <a:t>Not engaged</a:t>
            </a:r>
            <a:endParaRPr>
              <a:solidFill>
                <a:srgbClr val="434343"/>
              </a:solidFill>
              <a:latin typeface="Open Sans"/>
              <a:ea typeface="Open Sans"/>
              <a:cs typeface="Open Sans"/>
              <a:sym typeface="Open Sans"/>
            </a:endParaRPr>
          </a:p>
        </p:txBody>
      </p:sp>
      <p:sp>
        <p:nvSpPr>
          <p:cNvPr id="216" name="Google Shape;216;p12"/>
          <p:cNvSpPr txBox="1"/>
          <p:nvPr/>
        </p:nvSpPr>
        <p:spPr>
          <a:xfrm>
            <a:off x="7461049" y="6002487"/>
            <a:ext cx="23658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rgbClr val="434343"/>
                </a:solidFill>
                <a:latin typeface="Open Sans"/>
                <a:ea typeface="Open Sans"/>
                <a:cs typeface="Open Sans"/>
                <a:sym typeface="Open Sans"/>
              </a:rPr>
              <a:t>Disengaged</a:t>
            </a:r>
            <a:endParaRPr>
              <a:solidFill>
                <a:srgbClr val="434343"/>
              </a:solidFill>
              <a:latin typeface="Open Sans"/>
              <a:ea typeface="Open Sans"/>
              <a:cs typeface="Open Sans"/>
              <a:sym typeface="Open Sans"/>
            </a:endParaRPr>
          </a:p>
        </p:txBody>
      </p:sp>
      <p:grpSp>
        <p:nvGrpSpPr>
          <p:cNvPr id="217" name="Google Shape;217;p12"/>
          <p:cNvGrpSpPr/>
          <p:nvPr/>
        </p:nvGrpSpPr>
        <p:grpSpPr>
          <a:xfrm>
            <a:off x="1341407" y="1496252"/>
            <a:ext cx="5989963" cy="5137204"/>
            <a:chOff x="0" y="0"/>
            <a:chExt cx="5153100" cy="4419480"/>
          </a:xfrm>
        </p:grpSpPr>
        <p:sp>
          <p:nvSpPr>
            <p:cNvPr id="218" name="Google Shape;218;p12"/>
            <p:cNvSpPr/>
            <p:nvPr/>
          </p:nvSpPr>
          <p:spPr>
            <a:xfrm>
              <a:off x="2061284" y="0"/>
              <a:ext cx="1030500" cy="883800"/>
            </a:xfrm>
            <a:prstGeom prst="trapezoid">
              <a:avLst>
                <a:gd name="adj" fmla="val 58300"/>
              </a:avLst>
            </a:prstGeom>
            <a:solidFill>
              <a:srgbClr val="0944A1"/>
            </a:solidFill>
            <a:ln w="425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2"/>
            <p:cNvSpPr txBox="1"/>
            <p:nvPr/>
          </p:nvSpPr>
          <p:spPr>
            <a:xfrm>
              <a:off x="2181510" y="212671"/>
              <a:ext cx="790200" cy="8838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None/>
              </a:pPr>
              <a:r>
                <a:rPr lang="en-US" sz="1000" b="1">
                  <a:solidFill>
                    <a:schemeClr val="lt1"/>
                  </a:solidFill>
                  <a:latin typeface="Open Sans"/>
                  <a:ea typeface="Open Sans"/>
                  <a:cs typeface="Open Sans"/>
                  <a:sym typeface="Open Sans"/>
                </a:rPr>
                <a:t>Self Actualization</a:t>
              </a:r>
              <a:endParaRPr sz="1000">
                <a:latin typeface="Open Sans"/>
                <a:ea typeface="Open Sans"/>
                <a:cs typeface="Open Sans"/>
                <a:sym typeface="Open Sans"/>
              </a:endParaRPr>
            </a:p>
          </p:txBody>
        </p:sp>
        <p:sp>
          <p:nvSpPr>
            <p:cNvPr id="220" name="Google Shape;220;p12"/>
            <p:cNvSpPr/>
            <p:nvPr/>
          </p:nvSpPr>
          <p:spPr>
            <a:xfrm>
              <a:off x="1545963" y="883920"/>
              <a:ext cx="2061300" cy="883800"/>
            </a:xfrm>
            <a:prstGeom prst="trapezoid">
              <a:avLst>
                <a:gd name="adj" fmla="val 58300"/>
              </a:avLst>
            </a:prstGeom>
            <a:solidFill>
              <a:srgbClr val="0C58D3"/>
            </a:solidFill>
            <a:ln w="425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2"/>
            <p:cNvSpPr txBox="1"/>
            <p:nvPr/>
          </p:nvSpPr>
          <p:spPr>
            <a:xfrm>
              <a:off x="1906687" y="883920"/>
              <a:ext cx="1339800" cy="8838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a:solidFill>
                    <a:schemeClr val="lt1"/>
                  </a:solidFill>
                  <a:latin typeface="Open Sans"/>
                  <a:ea typeface="Open Sans"/>
                  <a:cs typeface="Open Sans"/>
                  <a:sym typeface="Open Sans"/>
                </a:rPr>
                <a:t>Importance</a:t>
              </a:r>
              <a:endParaRPr sz="1300" b="1">
                <a:solidFill>
                  <a:schemeClr val="lt1"/>
                </a:solidFill>
                <a:latin typeface="Open Sans"/>
                <a:ea typeface="Open Sans"/>
                <a:cs typeface="Open Sans"/>
                <a:sym typeface="Open Sans"/>
              </a:endParaRPr>
            </a:p>
          </p:txBody>
        </p:sp>
        <p:sp>
          <p:nvSpPr>
            <p:cNvPr id="222" name="Google Shape;222;p12"/>
            <p:cNvSpPr/>
            <p:nvPr/>
          </p:nvSpPr>
          <p:spPr>
            <a:xfrm>
              <a:off x="1030642" y="1767839"/>
              <a:ext cx="3091800" cy="883800"/>
            </a:xfrm>
            <a:prstGeom prst="trapezoid">
              <a:avLst>
                <a:gd name="adj" fmla="val 58300"/>
              </a:avLst>
            </a:prstGeom>
            <a:solidFill>
              <a:srgbClr val="0E65F0"/>
            </a:solidFill>
            <a:ln w="425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2"/>
            <p:cNvSpPr txBox="1"/>
            <p:nvPr/>
          </p:nvSpPr>
          <p:spPr>
            <a:xfrm>
              <a:off x="1571729" y="1767839"/>
              <a:ext cx="2009700" cy="8838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a:solidFill>
                    <a:schemeClr val="lt1"/>
                  </a:solidFill>
                  <a:latin typeface="Open Sans"/>
                  <a:ea typeface="Open Sans"/>
                  <a:cs typeface="Open Sans"/>
                  <a:sym typeface="Open Sans"/>
                </a:rPr>
                <a:t>Belonging</a:t>
              </a:r>
              <a:endParaRPr sz="1300" b="1">
                <a:solidFill>
                  <a:schemeClr val="lt1"/>
                </a:solidFill>
                <a:latin typeface="Open Sans"/>
                <a:ea typeface="Open Sans"/>
                <a:cs typeface="Open Sans"/>
                <a:sym typeface="Open Sans"/>
              </a:endParaRPr>
            </a:p>
          </p:txBody>
        </p:sp>
        <p:sp>
          <p:nvSpPr>
            <p:cNvPr id="224" name="Google Shape;224;p12"/>
            <p:cNvSpPr/>
            <p:nvPr/>
          </p:nvSpPr>
          <p:spPr>
            <a:xfrm>
              <a:off x="515321" y="2621282"/>
              <a:ext cx="4122600" cy="883800"/>
            </a:xfrm>
            <a:prstGeom prst="trapezoid">
              <a:avLst>
                <a:gd name="adj" fmla="val 58300"/>
              </a:avLst>
            </a:prstGeom>
            <a:solidFill>
              <a:srgbClr val="307BF3"/>
            </a:solidFill>
            <a:ln w="425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2"/>
            <p:cNvSpPr txBox="1"/>
            <p:nvPr/>
          </p:nvSpPr>
          <p:spPr>
            <a:xfrm>
              <a:off x="1236770" y="2621282"/>
              <a:ext cx="2679600" cy="8838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a:solidFill>
                    <a:schemeClr val="lt1"/>
                  </a:solidFill>
                  <a:latin typeface="Open Sans"/>
                  <a:ea typeface="Open Sans"/>
                  <a:cs typeface="Open Sans"/>
                  <a:sym typeface="Open Sans"/>
                </a:rPr>
                <a:t>Security</a:t>
              </a:r>
              <a:endParaRPr sz="1300" b="1">
                <a:solidFill>
                  <a:schemeClr val="lt1"/>
                </a:solidFill>
                <a:latin typeface="Open Sans"/>
                <a:ea typeface="Open Sans"/>
                <a:cs typeface="Open Sans"/>
                <a:sym typeface="Open Sans"/>
              </a:endParaRPr>
            </a:p>
          </p:txBody>
        </p:sp>
        <p:sp>
          <p:nvSpPr>
            <p:cNvPr id="226" name="Google Shape;226;p12"/>
            <p:cNvSpPr/>
            <p:nvPr/>
          </p:nvSpPr>
          <p:spPr>
            <a:xfrm>
              <a:off x="0" y="3535680"/>
              <a:ext cx="5153100" cy="883800"/>
            </a:xfrm>
            <a:prstGeom prst="trapezoid">
              <a:avLst>
                <a:gd name="adj" fmla="val 58300"/>
              </a:avLst>
            </a:prstGeom>
            <a:solidFill>
              <a:srgbClr val="5997FB"/>
            </a:solidFill>
            <a:ln w="425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2"/>
            <p:cNvSpPr txBox="1"/>
            <p:nvPr/>
          </p:nvSpPr>
          <p:spPr>
            <a:xfrm>
              <a:off x="901811" y="3535680"/>
              <a:ext cx="3349500" cy="883800"/>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None/>
              </a:pPr>
              <a:r>
                <a:rPr lang="en-US" sz="1600" b="1">
                  <a:solidFill>
                    <a:schemeClr val="lt1"/>
                  </a:solidFill>
                  <a:latin typeface="Open Sans"/>
                  <a:ea typeface="Open Sans"/>
                  <a:cs typeface="Open Sans"/>
                  <a:sym typeface="Open Sans"/>
                </a:rPr>
                <a:t>Survival</a:t>
              </a:r>
              <a:endParaRPr sz="1300" b="1">
                <a:solidFill>
                  <a:schemeClr val="lt1"/>
                </a:solidFill>
                <a:latin typeface="Open Sans"/>
                <a:ea typeface="Open Sans"/>
                <a:cs typeface="Open Sans"/>
                <a:sym typeface="Open Sans"/>
              </a:endParaRPr>
            </a:p>
          </p:txBody>
        </p:sp>
      </p:grpSp>
      <p:sp>
        <p:nvSpPr>
          <p:cNvPr id="228" name="Google Shape;228;p12"/>
          <p:cNvSpPr/>
          <p:nvPr/>
        </p:nvSpPr>
        <p:spPr>
          <a:xfrm>
            <a:off x="4403194" y="1841436"/>
            <a:ext cx="1025700" cy="113400"/>
          </a:xfrm>
          <a:prstGeom prst="leftArrow">
            <a:avLst>
              <a:gd name="adj1" fmla="val 50000"/>
              <a:gd name="adj2" fmla="val 50000"/>
            </a:avLst>
          </a:prstGeom>
          <a:solidFill>
            <a:srgbClr val="0944A1"/>
          </a:solidFill>
          <a:ln w="42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29" name="Google Shape;229;p12"/>
          <p:cNvSpPr/>
          <p:nvPr/>
        </p:nvSpPr>
        <p:spPr>
          <a:xfrm>
            <a:off x="5031819" y="2970452"/>
            <a:ext cx="1025700" cy="113400"/>
          </a:xfrm>
          <a:prstGeom prst="leftArrow">
            <a:avLst>
              <a:gd name="adj1" fmla="val 50000"/>
              <a:gd name="adj2" fmla="val 50000"/>
            </a:avLst>
          </a:prstGeom>
          <a:solidFill>
            <a:srgbClr val="0944A1"/>
          </a:solidFill>
          <a:ln w="42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30" name="Google Shape;230;p12"/>
          <p:cNvSpPr/>
          <p:nvPr/>
        </p:nvSpPr>
        <p:spPr>
          <a:xfrm>
            <a:off x="5494219" y="3989955"/>
            <a:ext cx="1025700" cy="113400"/>
          </a:xfrm>
          <a:prstGeom prst="leftArrow">
            <a:avLst>
              <a:gd name="adj1" fmla="val 50000"/>
              <a:gd name="adj2" fmla="val 50000"/>
            </a:avLst>
          </a:prstGeom>
          <a:solidFill>
            <a:srgbClr val="0944A1"/>
          </a:solidFill>
          <a:ln w="42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31" name="Google Shape;231;p12"/>
          <p:cNvSpPr/>
          <p:nvPr/>
        </p:nvSpPr>
        <p:spPr>
          <a:xfrm>
            <a:off x="5851002" y="4970806"/>
            <a:ext cx="1025700" cy="113400"/>
          </a:xfrm>
          <a:prstGeom prst="leftArrow">
            <a:avLst>
              <a:gd name="adj1" fmla="val 50000"/>
              <a:gd name="adj2" fmla="val 50000"/>
            </a:avLst>
          </a:prstGeom>
          <a:solidFill>
            <a:srgbClr val="0944A1"/>
          </a:solidFill>
          <a:ln w="42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32" name="Google Shape;232;p12"/>
          <p:cNvSpPr/>
          <p:nvPr/>
        </p:nvSpPr>
        <p:spPr>
          <a:xfrm>
            <a:off x="6415843" y="6072819"/>
            <a:ext cx="1025700" cy="113400"/>
          </a:xfrm>
          <a:prstGeom prst="leftArrow">
            <a:avLst>
              <a:gd name="adj1" fmla="val 50000"/>
              <a:gd name="adj2" fmla="val 50000"/>
            </a:avLst>
          </a:prstGeom>
          <a:solidFill>
            <a:srgbClr val="0944A1"/>
          </a:solidFill>
          <a:ln w="42500" cap="flat" cmpd="sng">
            <a:solidFill>
              <a:srgbClr val="FFFFF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Calibri"/>
              <a:ea typeface="Calibri"/>
              <a:cs typeface="Calibri"/>
              <a:sym typeface="Calibri"/>
            </a:endParaRPr>
          </a:p>
        </p:txBody>
      </p:sp>
      <p:sp>
        <p:nvSpPr>
          <p:cNvPr id="233" name="Google Shape;233;p12"/>
          <p:cNvSpPr/>
          <p:nvPr/>
        </p:nvSpPr>
        <p:spPr>
          <a:xfrm>
            <a:off x="454050" y="1054325"/>
            <a:ext cx="8235900" cy="1305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 calcmode="lin" valueType="num">
                                      <p:cBhvr additive="base">
                                        <p:cTn id="7" dur="500"/>
                                        <p:tgtEl>
                                          <p:spTgt spid="232"/>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216"/>
                                        </p:tgtEl>
                                        <p:attrNameLst>
                                          <p:attrName>style.visibility</p:attrName>
                                        </p:attrNameLst>
                                      </p:cBhvr>
                                      <p:to>
                                        <p:strVal val="visible"/>
                                      </p:to>
                                    </p:set>
                                    <p:anim calcmode="lin" valueType="num">
                                      <p:cBhvr additive="base">
                                        <p:cTn id="10" dur="500"/>
                                        <p:tgtEl>
                                          <p:spTgt spid="216"/>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31"/>
                                        </p:tgtEl>
                                        <p:attrNameLst>
                                          <p:attrName>style.visibility</p:attrName>
                                        </p:attrNameLst>
                                      </p:cBhvr>
                                      <p:to>
                                        <p:strVal val="visible"/>
                                      </p:to>
                                    </p:set>
                                    <p:anim calcmode="lin" valueType="num">
                                      <p:cBhvr additive="base">
                                        <p:cTn id="15" dur="500"/>
                                        <p:tgtEl>
                                          <p:spTgt spid="231"/>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215"/>
                                        </p:tgtEl>
                                        <p:attrNameLst>
                                          <p:attrName>style.visibility</p:attrName>
                                        </p:attrNameLst>
                                      </p:cBhvr>
                                      <p:to>
                                        <p:strVal val="visible"/>
                                      </p:to>
                                    </p:set>
                                    <p:anim calcmode="lin" valueType="num">
                                      <p:cBhvr additive="base">
                                        <p:cTn id="18" dur="500"/>
                                        <p:tgtEl>
                                          <p:spTgt spid="215"/>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30"/>
                                        </p:tgtEl>
                                        <p:attrNameLst>
                                          <p:attrName>style.visibility</p:attrName>
                                        </p:attrNameLst>
                                      </p:cBhvr>
                                      <p:to>
                                        <p:strVal val="visible"/>
                                      </p:to>
                                    </p:set>
                                    <p:anim calcmode="lin" valueType="num">
                                      <p:cBhvr additive="base">
                                        <p:cTn id="23" dur="500"/>
                                        <p:tgtEl>
                                          <p:spTgt spid="230"/>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214"/>
                                        </p:tgtEl>
                                        <p:attrNameLst>
                                          <p:attrName>style.visibility</p:attrName>
                                        </p:attrNameLst>
                                      </p:cBhvr>
                                      <p:to>
                                        <p:strVal val="visible"/>
                                      </p:to>
                                    </p:set>
                                    <p:anim calcmode="lin" valueType="num">
                                      <p:cBhvr additive="base">
                                        <p:cTn id="26" dur="500"/>
                                        <p:tgtEl>
                                          <p:spTgt spid="2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9"/>
                                        </p:tgtEl>
                                        <p:attrNameLst>
                                          <p:attrName>style.visibility</p:attrName>
                                        </p:attrNameLst>
                                      </p:cBhvr>
                                      <p:to>
                                        <p:strVal val="visible"/>
                                      </p:to>
                                    </p:set>
                                    <p:anim calcmode="lin" valueType="num">
                                      <p:cBhvr additive="base">
                                        <p:cTn id="31" dur="500"/>
                                        <p:tgtEl>
                                          <p:spTgt spid="229"/>
                                        </p:tgtEl>
                                        <p:attrNameLst>
                                          <p:attrName>ppt_y</p:attrName>
                                        </p:attrNameLst>
                                      </p:cBhvr>
                                      <p:tavLst>
                                        <p:tav tm="0">
                                          <p:val>
                                            <p:strVal val="#ppt_y+1"/>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213"/>
                                        </p:tgtEl>
                                        <p:attrNameLst>
                                          <p:attrName>style.visibility</p:attrName>
                                        </p:attrNameLst>
                                      </p:cBhvr>
                                      <p:to>
                                        <p:strVal val="visible"/>
                                      </p:to>
                                    </p:set>
                                    <p:anim calcmode="lin" valueType="num">
                                      <p:cBhvr additive="base">
                                        <p:cTn id="34" dur="500"/>
                                        <p:tgtEl>
                                          <p:spTgt spid="2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28"/>
                                        </p:tgtEl>
                                        <p:attrNameLst>
                                          <p:attrName>style.visibility</p:attrName>
                                        </p:attrNameLst>
                                      </p:cBhvr>
                                      <p:to>
                                        <p:strVal val="visible"/>
                                      </p:to>
                                    </p:set>
                                    <p:anim calcmode="lin" valueType="num">
                                      <p:cBhvr additive="base">
                                        <p:cTn id="39" dur="500"/>
                                        <p:tgtEl>
                                          <p:spTgt spid="228"/>
                                        </p:tgtEl>
                                        <p:attrNameLst>
                                          <p:attrName>ppt_y</p:attrName>
                                        </p:attrNameLst>
                                      </p:cBhvr>
                                      <p:tavLst>
                                        <p:tav tm="0">
                                          <p:val>
                                            <p:strVal val="#ppt_y+1"/>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12"/>
                                        </p:tgtEl>
                                        <p:attrNameLst>
                                          <p:attrName>style.visibility</p:attrName>
                                        </p:attrNameLst>
                                      </p:cBhvr>
                                      <p:to>
                                        <p:strVal val="visible"/>
                                      </p:to>
                                    </p:set>
                                    <p:anim calcmode="lin" valueType="num">
                                      <p:cBhvr additive="base">
                                        <p:cTn id="42" dur="500"/>
                                        <p:tgtEl>
                                          <p:spTgt spid="2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13"/>
          <p:cNvSpPr txBox="1"/>
          <p:nvPr/>
        </p:nvSpPr>
        <p:spPr>
          <a:xfrm>
            <a:off x="398100" y="213075"/>
            <a:ext cx="8077200" cy="84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How to Prioritize Your Total Compensation Capital Investment – N.I.C.E.</a:t>
            </a:r>
            <a:endParaRPr>
              <a:solidFill>
                <a:srgbClr val="073763"/>
              </a:solidFill>
              <a:latin typeface="Open Sans ExtraBold"/>
              <a:ea typeface="Open Sans ExtraBold"/>
              <a:cs typeface="Open Sans ExtraBold"/>
              <a:sym typeface="Open Sans ExtraBold"/>
            </a:endParaRPr>
          </a:p>
          <a:p>
            <a:pPr marL="0" marR="0" lvl="0" indent="0" algn="l" rtl="0">
              <a:spcBef>
                <a:spcPts val="480"/>
              </a:spcBef>
              <a:spcAft>
                <a:spcPts val="0"/>
              </a:spcAft>
              <a:buClr>
                <a:schemeClr val="lt1"/>
              </a:buClr>
              <a:buSzPts val="2400"/>
              <a:buFont typeface="Calibri"/>
              <a:buNone/>
            </a:pPr>
            <a:endParaRPr sz="2400" b="1">
              <a:solidFill>
                <a:schemeClr val="lt1"/>
              </a:solidFill>
              <a:latin typeface="Calibri"/>
              <a:ea typeface="Calibri"/>
              <a:cs typeface="Calibri"/>
              <a:sym typeface="Calibri"/>
            </a:endParaRPr>
          </a:p>
        </p:txBody>
      </p:sp>
      <p:sp>
        <p:nvSpPr>
          <p:cNvPr id="240" name="Google Shape;240;p13"/>
          <p:cNvSpPr/>
          <p:nvPr/>
        </p:nvSpPr>
        <p:spPr>
          <a:xfrm>
            <a:off x="308344" y="1447800"/>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grpSp>
        <p:nvGrpSpPr>
          <p:cNvPr id="241" name="Google Shape;241;p13"/>
          <p:cNvGrpSpPr/>
          <p:nvPr/>
        </p:nvGrpSpPr>
        <p:grpSpPr>
          <a:xfrm>
            <a:off x="438949" y="1895656"/>
            <a:ext cx="4191001" cy="4038594"/>
            <a:chOff x="-1" y="76206"/>
            <a:chExt cx="4191001" cy="4038594"/>
          </a:xfrm>
        </p:grpSpPr>
        <p:sp>
          <p:nvSpPr>
            <p:cNvPr id="242" name="Google Shape;242;p13"/>
            <p:cNvSpPr/>
            <p:nvPr/>
          </p:nvSpPr>
          <p:spPr>
            <a:xfrm rot="-5400000">
              <a:off x="19050" y="58102"/>
              <a:ext cx="2057400" cy="2095500"/>
            </a:xfrm>
            <a:prstGeom prst="round1Rect">
              <a:avLst>
                <a:gd name="adj" fmla="val 16667"/>
              </a:avLst>
            </a:prstGeom>
            <a:solidFill>
              <a:srgbClr val="0944A1"/>
            </a:solidFill>
            <a:ln>
              <a:noFill/>
            </a:ln>
            <a:effectLst>
              <a:outerShdw blurRad="65500" dist="38100" dir="5400000"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txBox="1"/>
            <p:nvPr/>
          </p:nvSpPr>
          <p:spPr>
            <a:xfrm>
              <a:off x="-1" y="77153"/>
              <a:ext cx="2095500" cy="154305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None/>
              </a:pPr>
              <a:r>
                <a:rPr lang="en-US" sz="2400" b="1" dirty="0">
                  <a:solidFill>
                    <a:schemeClr val="lt1"/>
                  </a:solidFill>
                  <a:latin typeface="Open Sans"/>
                  <a:ea typeface="Open Sans"/>
                  <a:cs typeface="Open Sans"/>
                  <a:sym typeface="Open Sans"/>
                </a:rPr>
                <a:t> </a:t>
              </a:r>
              <a:endParaRPr lang="en-US" sz="2400" b="1" dirty="0" smtClean="0">
                <a:solidFill>
                  <a:schemeClr val="lt1"/>
                </a:solidFill>
                <a:latin typeface="Open Sans"/>
                <a:ea typeface="Open Sans"/>
                <a:cs typeface="Open Sans"/>
                <a:sym typeface="Open Sans"/>
              </a:endParaRPr>
            </a:p>
            <a:p>
              <a:pPr marL="0" marR="0" lvl="0" indent="0" algn="ctr" rtl="0">
                <a:lnSpc>
                  <a:spcPct val="90000"/>
                </a:lnSpc>
                <a:spcBef>
                  <a:spcPts val="0"/>
                </a:spcBef>
                <a:spcAft>
                  <a:spcPts val="0"/>
                </a:spcAft>
                <a:buNone/>
              </a:pPr>
              <a:r>
                <a:rPr lang="en-US" sz="2400" b="1" dirty="0" smtClean="0">
                  <a:solidFill>
                    <a:schemeClr val="lt1"/>
                  </a:solidFill>
                  <a:latin typeface="Open Sans"/>
                  <a:ea typeface="Open Sans"/>
                  <a:cs typeface="Open Sans"/>
                  <a:sym typeface="Open Sans"/>
                </a:rPr>
                <a:t> </a:t>
              </a:r>
              <a:r>
                <a:rPr lang="en-US" sz="2400" b="1" dirty="0">
                  <a:solidFill>
                    <a:schemeClr val="lt1"/>
                  </a:solidFill>
                  <a:latin typeface="Open Sans"/>
                  <a:ea typeface="Open Sans"/>
                  <a:cs typeface="Open Sans"/>
                  <a:sym typeface="Open Sans"/>
                </a:rPr>
                <a:t>Nudge	</a:t>
              </a:r>
              <a:endParaRPr sz="2400" b="1" dirty="0">
                <a:solidFill>
                  <a:schemeClr val="lt1"/>
                </a:solidFill>
                <a:latin typeface="Open Sans"/>
                <a:ea typeface="Open Sans"/>
                <a:cs typeface="Open Sans"/>
                <a:sym typeface="Open Sans"/>
              </a:endParaRPr>
            </a:p>
          </p:txBody>
        </p:sp>
        <p:sp>
          <p:nvSpPr>
            <p:cNvPr id="244" name="Google Shape;244;p13"/>
            <p:cNvSpPr/>
            <p:nvPr/>
          </p:nvSpPr>
          <p:spPr>
            <a:xfrm>
              <a:off x="2095500" y="76206"/>
              <a:ext cx="2095500" cy="2057400"/>
            </a:xfrm>
            <a:prstGeom prst="round1Rect">
              <a:avLst>
                <a:gd name="adj" fmla="val 16667"/>
              </a:avLst>
            </a:prstGeom>
            <a:solidFill>
              <a:srgbClr val="0C58D3"/>
            </a:solidFill>
            <a:ln>
              <a:noFill/>
            </a:ln>
            <a:effectLst>
              <a:outerShdw blurRad="65500" dist="38100" dir="5400000"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txBox="1"/>
            <p:nvPr/>
          </p:nvSpPr>
          <p:spPr>
            <a:xfrm>
              <a:off x="2095500" y="76206"/>
              <a:ext cx="2095500" cy="154305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None/>
              </a:pPr>
              <a:r>
                <a:rPr lang="en-US" sz="2400" b="1">
                  <a:solidFill>
                    <a:schemeClr val="lt1"/>
                  </a:solidFill>
                  <a:latin typeface="Open Sans"/>
                  <a:ea typeface="Open Sans"/>
                  <a:cs typeface="Open Sans"/>
                  <a:sym typeface="Open Sans"/>
                </a:rPr>
                <a:t>Incent</a:t>
              </a:r>
              <a:endParaRPr sz="2400" b="1">
                <a:solidFill>
                  <a:schemeClr val="lt1"/>
                </a:solidFill>
                <a:latin typeface="Open Sans"/>
                <a:ea typeface="Open Sans"/>
                <a:cs typeface="Open Sans"/>
                <a:sym typeface="Open Sans"/>
              </a:endParaRPr>
            </a:p>
          </p:txBody>
        </p:sp>
        <p:sp>
          <p:nvSpPr>
            <p:cNvPr id="246" name="Google Shape;246;p13"/>
            <p:cNvSpPr/>
            <p:nvPr/>
          </p:nvSpPr>
          <p:spPr>
            <a:xfrm rot="10800000">
              <a:off x="0" y="2057400"/>
              <a:ext cx="2095500" cy="2057400"/>
            </a:xfrm>
            <a:prstGeom prst="round1Rect">
              <a:avLst>
                <a:gd name="adj" fmla="val 16667"/>
              </a:avLst>
            </a:prstGeom>
            <a:solidFill>
              <a:srgbClr val="0D5DDF"/>
            </a:solidFill>
            <a:ln>
              <a:noFill/>
            </a:ln>
            <a:effectLst>
              <a:outerShdw blurRad="65500" dist="38100" dir="5400000"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3"/>
            <p:cNvSpPr txBox="1"/>
            <p:nvPr/>
          </p:nvSpPr>
          <p:spPr>
            <a:xfrm>
              <a:off x="0" y="2571750"/>
              <a:ext cx="2095500" cy="154305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None/>
              </a:pPr>
              <a:r>
                <a:rPr lang="en-US" sz="2400" b="1">
                  <a:solidFill>
                    <a:schemeClr val="lt1"/>
                  </a:solidFill>
                  <a:latin typeface="Open Sans"/>
                  <a:ea typeface="Open Sans"/>
                  <a:cs typeface="Open Sans"/>
                  <a:sym typeface="Open Sans"/>
                </a:rPr>
                <a:t>Compete</a:t>
              </a:r>
              <a:endParaRPr sz="2400" b="1">
                <a:solidFill>
                  <a:schemeClr val="lt1"/>
                </a:solidFill>
                <a:latin typeface="Open Sans"/>
                <a:ea typeface="Open Sans"/>
                <a:cs typeface="Open Sans"/>
                <a:sym typeface="Open Sans"/>
              </a:endParaRPr>
            </a:p>
          </p:txBody>
        </p:sp>
        <p:sp>
          <p:nvSpPr>
            <p:cNvPr id="248" name="Google Shape;248;p13"/>
            <p:cNvSpPr/>
            <p:nvPr/>
          </p:nvSpPr>
          <p:spPr>
            <a:xfrm rot="5400000">
              <a:off x="2114550" y="2038350"/>
              <a:ext cx="2057400" cy="2095500"/>
            </a:xfrm>
            <a:prstGeom prst="round1Rect">
              <a:avLst>
                <a:gd name="adj" fmla="val 16667"/>
              </a:avLst>
            </a:prstGeom>
            <a:solidFill>
              <a:srgbClr val="307BF3"/>
            </a:solidFill>
            <a:ln>
              <a:noFill/>
            </a:ln>
            <a:effectLst>
              <a:outerShdw blurRad="65500" dist="38100" dir="5400000"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txBox="1"/>
            <p:nvPr/>
          </p:nvSpPr>
          <p:spPr>
            <a:xfrm>
              <a:off x="2095499" y="2571750"/>
              <a:ext cx="2095500" cy="1543050"/>
            </a:xfrm>
            <a:prstGeom prst="rect">
              <a:avLst/>
            </a:prstGeom>
            <a:noFill/>
            <a:ln>
              <a:noFill/>
            </a:ln>
          </p:spPr>
          <p:txBody>
            <a:bodyPr spcFirstLastPara="1" wrap="square" lIns="170675" tIns="170675" rIns="170675" bIns="170675" anchor="ctr" anchorCtr="0">
              <a:noAutofit/>
            </a:bodyPr>
            <a:lstStyle/>
            <a:p>
              <a:pPr marL="0" marR="0" lvl="0" indent="0" algn="ctr" rtl="0">
                <a:lnSpc>
                  <a:spcPct val="90000"/>
                </a:lnSpc>
                <a:spcBef>
                  <a:spcPts val="0"/>
                </a:spcBef>
                <a:spcAft>
                  <a:spcPts val="0"/>
                </a:spcAft>
                <a:buNone/>
              </a:pPr>
              <a:r>
                <a:rPr lang="en-US" sz="2400" b="1">
                  <a:solidFill>
                    <a:schemeClr val="lt1"/>
                  </a:solidFill>
                  <a:latin typeface="Open Sans"/>
                  <a:ea typeface="Open Sans"/>
                  <a:cs typeface="Open Sans"/>
                  <a:sym typeface="Open Sans"/>
                </a:rPr>
                <a:t>Empower</a:t>
              </a:r>
              <a:endParaRPr sz="2400" b="1">
                <a:solidFill>
                  <a:schemeClr val="lt1"/>
                </a:solidFill>
                <a:latin typeface="Open Sans"/>
                <a:ea typeface="Open Sans"/>
                <a:cs typeface="Open Sans"/>
                <a:sym typeface="Open Sans"/>
              </a:endParaRPr>
            </a:p>
          </p:txBody>
        </p:sp>
        <p:sp>
          <p:nvSpPr>
            <p:cNvPr id="250" name="Google Shape;250;p13"/>
            <p:cNvSpPr/>
            <p:nvPr/>
          </p:nvSpPr>
          <p:spPr>
            <a:xfrm>
              <a:off x="952501" y="1543049"/>
              <a:ext cx="2285997" cy="1028700"/>
            </a:xfrm>
            <a:prstGeom prst="roundRect">
              <a:avLst>
                <a:gd name="adj" fmla="val 16667"/>
              </a:avLst>
            </a:prstGeom>
            <a:solidFill>
              <a:srgbClr val="FFFFFF"/>
            </a:solidFill>
            <a:ln>
              <a:noFill/>
            </a:ln>
            <a:effectLst>
              <a:outerShdw blurRad="65500" dist="38100" dir="5400000"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txBox="1"/>
            <p:nvPr/>
          </p:nvSpPr>
          <p:spPr>
            <a:xfrm>
              <a:off x="1002743" y="1593291"/>
              <a:ext cx="2185500" cy="928200"/>
            </a:xfrm>
            <a:prstGeom prst="rect">
              <a:avLst/>
            </a:prstGeom>
            <a:noFill/>
            <a:ln>
              <a:noFill/>
            </a:ln>
          </p:spPr>
          <p:txBody>
            <a:bodyPr spcFirstLastPara="1" wrap="square" lIns="76200" tIns="76200" rIns="76200" bIns="76200" anchor="ctr" anchorCtr="0">
              <a:noAutofit/>
            </a:bodyPr>
            <a:lstStyle/>
            <a:p>
              <a:pPr marL="0" marR="0" lvl="0" indent="0" algn="ctr" rtl="0">
                <a:lnSpc>
                  <a:spcPct val="90000"/>
                </a:lnSpc>
                <a:spcBef>
                  <a:spcPts val="0"/>
                </a:spcBef>
                <a:spcAft>
                  <a:spcPts val="0"/>
                </a:spcAft>
                <a:buNone/>
              </a:pPr>
              <a:r>
                <a:rPr lang="en-US" sz="2000" b="1">
                  <a:solidFill>
                    <a:schemeClr val="dk1"/>
                  </a:solidFill>
                  <a:latin typeface="Open Sans"/>
                  <a:ea typeface="Open Sans"/>
                  <a:cs typeface="Open Sans"/>
                  <a:sym typeface="Open Sans"/>
                </a:rPr>
                <a:t>Total Compensation</a:t>
              </a:r>
              <a:endParaRPr sz="2000" b="1">
                <a:solidFill>
                  <a:schemeClr val="dk1"/>
                </a:solidFill>
                <a:latin typeface="Open Sans"/>
                <a:ea typeface="Open Sans"/>
                <a:cs typeface="Open Sans"/>
                <a:sym typeface="Open Sans"/>
              </a:endParaRPr>
            </a:p>
          </p:txBody>
        </p:sp>
      </p:grpSp>
      <p:sp>
        <p:nvSpPr>
          <p:cNvPr id="252" name="Google Shape;252;p13"/>
          <p:cNvSpPr txBox="1"/>
          <p:nvPr/>
        </p:nvSpPr>
        <p:spPr>
          <a:xfrm>
            <a:off x="4973650" y="2760850"/>
            <a:ext cx="4083300" cy="2308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434343"/>
                </a:solidFill>
                <a:latin typeface="Open Sans"/>
                <a:ea typeface="Open Sans"/>
                <a:cs typeface="Open Sans"/>
                <a:sym typeface="Open Sans"/>
              </a:rPr>
              <a:t>Nudge</a:t>
            </a:r>
            <a:r>
              <a:rPr lang="en-US" sz="1800">
                <a:solidFill>
                  <a:srgbClr val="434343"/>
                </a:solidFill>
                <a:latin typeface="Open Sans"/>
                <a:ea typeface="Open Sans"/>
                <a:cs typeface="Open Sans"/>
                <a:sym typeface="Open Sans"/>
              </a:rPr>
              <a:t> – Maintain Stewardship</a:t>
            </a:r>
            <a:endParaRPr>
              <a:solidFill>
                <a:srgbClr val="434343"/>
              </a:solidFill>
              <a:latin typeface="Open Sans"/>
              <a:ea typeface="Open Sans"/>
              <a:cs typeface="Open Sans"/>
              <a:sym typeface="Open Sans"/>
            </a:endParaRPr>
          </a:p>
          <a:p>
            <a:pPr marL="0" marR="0" lvl="0" indent="0" algn="l" rtl="0">
              <a:spcBef>
                <a:spcPts val="0"/>
              </a:spcBef>
              <a:spcAft>
                <a:spcPts val="0"/>
              </a:spcAft>
              <a:buNone/>
            </a:pP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r>
              <a:rPr lang="en-US" sz="1800" b="1">
                <a:solidFill>
                  <a:srgbClr val="434343"/>
                </a:solidFill>
                <a:latin typeface="Open Sans"/>
                <a:ea typeface="Open Sans"/>
                <a:cs typeface="Open Sans"/>
                <a:sym typeface="Open Sans"/>
              </a:rPr>
              <a:t>Incent</a:t>
            </a:r>
            <a:r>
              <a:rPr lang="en-US" sz="1800">
                <a:solidFill>
                  <a:srgbClr val="434343"/>
                </a:solidFill>
                <a:latin typeface="Open Sans"/>
                <a:ea typeface="Open Sans"/>
                <a:cs typeface="Open Sans"/>
                <a:sym typeface="Open Sans"/>
              </a:rPr>
              <a:t> – Pursue Targets</a:t>
            </a:r>
            <a:endParaRPr>
              <a:solidFill>
                <a:srgbClr val="434343"/>
              </a:solidFill>
              <a:latin typeface="Open Sans"/>
              <a:ea typeface="Open Sans"/>
              <a:cs typeface="Open Sans"/>
              <a:sym typeface="Open Sans"/>
            </a:endParaRPr>
          </a:p>
          <a:p>
            <a:pPr marL="0" marR="0" lvl="0" indent="0" algn="l" rtl="0">
              <a:spcBef>
                <a:spcPts val="0"/>
              </a:spcBef>
              <a:spcAft>
                <a:spcPts val="0"/>
              </a:spcAft>
              <a:buNone/>
            </a:pP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r>
              <a:rPr lang="en-US" sz="1800" b="1">
                <a:solidFill>
                  <a:srgbClr val="434343"/>
                </a:solidFill>
                <a:latin typeface="Open Sans"/>
                <a:ea typeface="Open Sans"/>
                <a:cs typeface="Open Sans"/>
                <a:sym typeface="Open Sans"/>
              </a:rPr>
              <a:t>Compete</a:t>
            </a:r>
            <a:r>
              <a:rPr lang="en-US" sz="1800">
                <a:solidFill>
                  <a:srgbClr val="434343"/>
                </a:solidFill>
                <a:latin typeface="Open Sans"/>
                <a:ea typeface="Open Sans"/>
                <a:cs typeface="Open Sans"/>
                <a:sym typeface="Open Sans"/>
              </a:rPr>
              <a:t> – Remain Relevant</a:t>
            </a:r>
            <a:endParaRPr>
              <a:solidFill>
                <a:srgbClr val="434343"/>
              </a:solidFill>
              <a:latin typeface="Open Sans"/>
              <a:ea typeface="Open Sans"/>
              <a:cs typeface="Open Sans"/>
              <a:sym typeface="Open Sans"/>
            </a:endParaRPr>
          </a:p>
          <a:p>
            <a:pPr marL="0" marR="0" lvl="0" indent="0" algn="l" rtl="0">
              <a:spcBef>
                <a:spcPts val="0"/>
              </a:spcBef>
              <a:spcAft>
                <a:spcPts val="0"/>
              </a:spcAft>
              <a:buNone/>
            </a:pP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r>
              <a:rPr lang="en-US" sz="1800" b="1">
                <a:solidFill>
                  <a:srgbClr val="434343"/>
                </a:solidFill>
                <a:latin typeface="Open Sans"/>
                <a:ea typeface="Open Sans"/>
                <a:cs typeface="Open Sans"/>
                <a:sym typeface="Open Sans"/>
              </a:rPr>
              <a:t>Empower</a:t>
            </a:r>
            <a:r>
              <a:rPr lang="en-US" sz="1800">
                <a:solidFill>
                  <a:srgbClr val="434343"/>
                </a:solidFill>
                <a:latin typeface="Open Sans"/>
                <a:ea typeface="Open Sans"/>
                <a:cs typeface="Open Sans"/>
                <a:sym typeface="Open Sans"/>
              </a:rPr>
              <a:t> – Encourage Independence</a:t>
            </a:r>
            <a:endParaRPr>
              <a:solidFill>
                <a:srgbClr val="434343"/>
              </a:solidFill>
              <a:latin typeface="Open Sans"/>
              <a:ea typeface="Open Sans"/>
              <a:cs typeface="Open Sans"/>
              <a:sym typeface="Open Sans"/>
            </a:endParaRPr>
          </a:p>
        </p:txBody>
      </p:sp>
      <p:sp>
        <p:nvSpPr>
          <p:cNvPr id="253" name="Google Shape;253;p13"/>
          <p:cNvSpPr/>
          <p:nvPr/>
        </p:nvSpPr>
        <p:spPr>
          <a:xfrm>
            <a:off x="454050" y="1054325"/>
            <a:ext cx="8235900" cy="1305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14" title="Points scored"/>
          <p:cNvPicPr preferRelativeResize="0"/>
          <p:nvPr/>
        </p:nvPicPr>
        <p:blipFill rotWithShape="1">
          <a:blip r:embed="rId3">
            <a:alphaModFix/>
          </a:blip>
          <a:srcRect t="-2040" b="2040"/>
          <a:stretch/>
        </p:blipFill>
        <p:spPr>
          <a:xfrm>
            <a:off x="-921550" y="1597225"/>
            <a:ext cx="5708175" cy="3524807"/>
          </a:xfrm>
          <a:prstGeom prst="rect">
            <a:avLst/>
          </a:prstGeom>
          <a:noFill/>
          <a:ln>
            <a:noFill/>
          </a:ln>
        </p:spPr>
      </p:pic>
      <p:sp>
        <p:nvSpPr>
          <p:cNvPr id="260" name="Google Shape;260;p14"/>
          <p:cNvSpPr txBox="1"/>
          <p:nvPr/>
        </p:nvSpPr>
        <p:spPr>
          <a:xfrm>
            <a:off x="398100" y="520900"/>
            <a:ext cx="8077200" cy="457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How To Self-Assess </a:t>
            </a:r>
            <a:endParaRPr sz="2400">
              <a:solidFill>
                <a:srgbClr val="073763"/>
              </a:solidFill>
              <a:latin typeface="Open Sans ExtraBold"/>
              <a:ea typeface="Open Sans ExtraBold"/>
              <a:cs typeface="Open Sans ExtraBold"/>
              <a:sym typeface="Open Sans ExtraBold"/>
            </a:endParaRPr>
          </a:p>
        </p:txBody>
      </p:sp>
      <p:sp>
        <p:nvSpPr>
          <p:cNvPr id="261" name="Google Shape;261;p14"/>
          <p:cNvSpPr txBox="1"/>
          <p:nvPr/>
        </p:nvSpPr>
        <p:spPr>
          <a:xfrm>
            <a:off x="398100" y="6392875"/>
            <a:ext cx="3548700" cy="382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800">
                <a:solidFill>
                  <a:schemeClr val="dk1"/>
                </a:solidFill>
                <a:latin typeface="Open Sans Light"/>
                <a:ea typeface="Open Sans Light"/>
                <a:cs typeface="Open Sans Light"/>
                <a:sym typeface="Open Sans Light"/>
              </a:rPr>
              <a:t>*Statistical Data Provided by The U.S. Census Bureau, The U.S. Bureau of Labor and Statistics, and The National Business Group on Health</a:t>
            </a:r>
            <a:endParaRPr sz="800">
              <a:latin typeface="Open Sans Light"/>
              <a:ea typeface="Open Sans Light"/>
              <a:cs typeface="Open Sans Light"/>
              <a:sym typeface="Open Sans Light"/>
            </a:endParaRPr>
          </a:p>
          <a:p>
            <a:pPr marL="285750" marR="0" lvl="0" indent="-171450" algn="l" rtl="0">
              <a:spcBef>
                <a:spcPts val="0"/>
              </a:spcBef>
              <a:spcAft>
                <a:spcPts val="0"/>
              </a:spcAft>
              <a:buClr>
                <a:schemeClr val="dk1"/>
              </a:buClr>
              <a:buSzPts val="1800"/>
              <a:buFont typeface="Arial"/>
              <a:buNone/>
            </a:pPr>
            <a:endParaRPr sz="1800" b="1">
              <a:solidFill>
                <a:schemeClr val="dk1"/>
              </a:solidFill>
              <a:latin typeface="Calibri"/>
              <a:ea typeface="Calibri"/>
              <a:cs typeface="Calibri"/>
              <a:sym typeface="Calibri"/>
            </a:endParaRPr>
          </a:p>
        </p:txBody>
      </p:sp>
      <p:sp>
        <p:nvSpPr>
          <p:cNvPr id="262" name="Google Shape;262;p14"/>
          <p:cNvSpPr txBox="1"/>
          <p:nvPr/>
        </p:nvSpPr>
        <p:spPr>
          <a:xfrm>
            <a:off x="398100" y="5002977"/>
            <a:ext cx="8556000" cy="1321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latin typeface="Comfortaa"/>
                <a:ea typeface="Comfortaa"/>
                <a:cs typeface="Comfortaa"/>
                <a:sym typeface="Comfortaa"/>
              </a:rPr>
              <a:t>QUESTION</a:t>
            </a:r>
            <a:endParaRPr sz="1600" b="1">
              <a:latin typeface="Comfortaa"/>
              <a:ea typeface="Comfortaa"/>
              <a:cs typeface="Comfortaa"/>
              <a:sym typeface="Comfortaa"/>
            </a:endParaRPr>
          </a:p>
          <a:p>
            <a:pPr marL="0" marR="0" lvl="0" indent="0" algn="ctr" rtl="0">
              <a:spcBef>
                <a:spcPts val="0"/>
              </a:spcBef>
              <a:spcAft>
                <a:spcPts val="0"/>
              </a:spcAft>
              <a:buNone/>
            </a:pPr>
            <a:endParaRPr sz="1600" b="1" u="sng">
              <a:latin typeface="Comfortaa"/>
              <a:ea typeface="Comfortaa"/>
              <a:cs typeface="Comfortaa"/>
              <a:sym typeface="Comfortaa"/>
            </a:endParaRPr>
          </a:p>
          <a:p>
            <a:pPr marL="0" marR="0" lvl="0" indent="0" algn="ctr" rtl="0">
              <a:spcBef>
                <a:spcPts val="0"/>
              </a:spcBef>
              <a:spcAft>
                <a:spcPts val="0"/>
              </a:spcAft>
              <a:buNone/>
            </a:pPr>
            <a:r>
              <a:rPr lang="en-US" sz="1600">
                <a:latin typeface="Comfortaa"/>
                <a:ea typeface="Comfortaa"/>
                <a:cs typeface="Comfortaa"/>
                <a:sym typeface="Comfortaa"/>
              </a:rPr>
              <a:t>What would your compensation and benefits budget look like in 5 years if you transferred dollars from the largest quadrants with highest inflation to the smallest quadrant with the lowest inflation???</a:t>
            </a:r>
            <a:endParaRPr sz="1600">
              <a:latin typeface="Comfortaa"/>
              <a:ea typeface="Comfortaa"/>
              <a:cs typeface="Comfortaa"/>
              <a:sym typeface="Comfortaa"/>
            </a:endParaRPr>
          </a:p>
        </p:txBody>
      </p:sp>
      <p:sp>
        <p:nvSpPr>
          <p:cNvPr id="263" name="Google Shape;263;p14"/>
          <p:cNvSpPr txBox="1"/>
          <p:nvPr/>
        </p:nvSpPr>
        <p:spPr>
          <a:xfrm>
            <a:off x="398100" y="1261061"/>
            <a:ext cx="5271900" cy="110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t>Estimated Annual Spend Breakout*</a:t>
            </a:r>
            <a:endParaRPr sz="2400"/>
          </a:p>
        </p:txBody>
      </p:sp>
      <p:sp>
        <p:nvSpPr>
          <p:cNvPr id="264" name="Google Shape;264;p14"/>
          <p:cNvSpPr/>
          <p:nvPr/>
        </p:nvSpPr>
        <p:spPr>
          <a:xfrm>
            <a:off x="4422775" y="2237048"/>
            <a:ext cx="457200" cy="457200"/>
          </a:xfrm>
          <a:prstGeom prst="rect">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4422775" y="2865298"/>
            <a:ext cx="457200" cy="4572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4422775" y="3493548"/>
            <a:ext cx="457200" cy="4572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4422775" y="4121798"/>
            <a:ext cx="457200" cy="457200"/>
          </a:xfrm>
          <a:prstGeom prst="rect">
            <a:avLst/>
          </a:prstGeom>
          <a:solidFill>
            <a:srgbClr val="A4C2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txBox="1"/>
          <p:nvPr/>
        </p:nvSpPr>
        <p:spPr>
          <a:xfrm>
            <a:off x="5106213" y="2237048"/>
            <a:ext cx="1539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50">
                <a:highlight>
                  <a:srgbClr val="FFFFFF"/>
                </a:highlight>
                <a:latin typeface="Open Sans"/>
                <a:ea typeface="Open Sans"/>
                <a:cs typeface="Open Sans"/>
                <a:sym typeface="Open Sans"/>
              </a:rPr>
              <a:t>Compensation</a:t>
            </a:r>
            <a:endParaRPr>
              <a:latin typeface="Open Sans"/>
              <a:ea typeface="Open Sans"/>
              <a:cs typeface="Open Sans"/>
              <a:sym typeface="Open Sans"/>
            </a:endParaRPr>
          </a:p>
        </p:txBody>
      </p:sp>
      <p:sp>
        <p:nvSpPr>
          <p:cNvPr id="269" name="Google Shape;269;p14"/>
          <p:cNvSpPr txBox="1"/>
          <p:nvPr/>
        </p:nvSpPr>
        <p:spPr>
          <a:xfrm>
            <a:off x="5106213" y="2888623"/>
            <a:ext cx="1539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50">
                <a:solidFill>
                  <a:srgbClr val="434343"/>
                </a:solidFill>
                <a:highlight>
                  <a:srgbClr val="FFFFFF"/>
                </a:highlight>
              </a:rPr>
              <a:t>Health Care</a:t>
            </a:r>
            <a:endParaRPr>
              <a:latin typeface="Open Sans"/>
              <a:ea typeface="Open Sans"/>
              <a:cs typeface="Open Sans"/>
              <a:sym typeface="Open Sans"/>
            </a:endParaRPr>
          </a:p>
        </p:txBody>
      </p:sp>
      <p:sp>
        <p:nvSpPr>
          <p:cNvPr id="270" name="Google Shape;270;p14"/>
          <p:cNvSpPr txBox="1"/>
          <p:nvPr/>
        </p:nvSpPr>
        <p:spPr>
          <a:xfrm>
            <a:off x="5106213" y="3540198"/>
            <a:ext cx="1539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50">
                <a:solidFill>
                  <a:srgbClr val="434343"/>
                </a:solidFill>
                <a:highlight>
                  <a:srgbClr val="FFFFFF"/>
                </a:highlight>
              </a:rPr>
              <a:t>Retirement Plan</a:t>
            </a:r>
            <a:endParaRPr>
              <a:latin typeface="Open Sans"/>
              <a:ea typeface="Open Sans"/>
              <a:cs typeface="Open Sans"/>
              <a:sym typeface="Open Sans"/>
            </a:endParaRPr>
          </a:p>
        </p:txBody>
      </p:sp>
      <p:sp>
        <p:nvSpPr>
          <p:cNvPr id="271" name="Google Shape;271;p14"/>
          <p:cNvSpPr txBox="1"/>
          <p:nvPr/>
        </p:nvSpPr>
        <p:spPr>
          <a:xfrm>
            <a:off x="5106213" y="4163748"/>
            <a:ext cx="15396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50" dirty="0">
                <a:solidFill>
                  <a:srgbClr val="434343"/>
                </a:solidFill>
                <a:highlight>
                  <a:srgbClr val="FFFFFF"/>
                </a:highlight>
              </a:rPr>
              <a:t>Work/Life </a:t>
            </a:r>
            <a:r>
              <a:rPr lang="en-US" sz="1150" dirty="0" smtClean="0">
                <a:solidFill>
                  <a:srgbClr val="434343"/>
                </a:solidFill>
                <a:highlight>
                  <a:srgbClr val="FFFFFF"/>
                </a:highlight>
              </a:rPr>
              <a:t>Balance</a:t>
            </a:r>
            <a:endParaRPr dirty="0">
              <a:latin typeface="Open Sans"/>
              <a:ea typeface="Open Sans"/>
              <a:cs typeface="Open Sans"/>
              <a:sym typeface="Open Sans"/>
            </a:endParaRPr>
          </a:p>
        </p:txBody>
      </p:sp>
      <p:sp>
        <p:nvSpPr>
          <p:cNvPr id="272" name="Google Shape;272;p14"/>
          <p:cNvSpPr/>
          <p:nvPr/>
        </p:nvSpPr>
        <p:spPr>
          <a:xfrm>
            <a:off x="454050" y="1054325"/>
            <a:ext cx="8235900" cy="1305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animEffect transition="in" filter="fade">
                                      <p:cBhvr>
                                        <p:cTn id="7" dur="1000"/>
                                        <p:tgtEl>
                                          <p:spTgt spid="2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15"/>
          <p:cNvPicPr preferRelativeResize="0"/>
          <p:nvPr/>
        </p:nvPicPr>
        <p:blipFill rotWithShape="1">
          <a:blip r:embed="rId3">
            <a:alphaModFix/>
          </a:blip>
          <a:srcRect l="1285" r="1295"/>
          <a:stretch/>
        </p:blipFill>
        <p:spPr>
          <a:xfrm>
            <a:off x="0" y="-34075"/>
            <a:ext cx="4246455" cy="6926171"/>
          </a:xfrm>
          <a:prstGeom prst="rect">
            <a:avLst/>
          </a:prstGeom>
          <a:noFill/>
          <a:ln>
            <a:noFill/>
          </a:ln>
        </p:spPr>
      </p:pic>
      <p:sp>
        <p:nvSpPr>
          <p:cNvPr id="278" name="Google Shape;278;p15"/>
          <p:cNvSpPr/>
          <p:nvPr/>
        </p:nvSpPr>
        <p:spPr>
          <a:xfrm>
            <a:off x="2951275" y="271375"/>
            <a:ext cx="4957800" cy="199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5"/>
          <p:cNvSpPr txBox="1"/>
          <p:nvPr/>
        </p:nvSpPr>
        <p:spPr>
          <a:xfrm>
            <a:off x="3465625" y="834025"/>
            <a:ext cx="3929100" cy="87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What Tools and Strategies Exist?</a:t>
            </a:r>
            <a:endParaRPr sz="2400">
              <a:solidFill>
                <a:srgbClr val="073763"/>
              </a:solidFill>
              <a:latin typeface="Open Sans ExtraBold"/>
              <a:ea typeface="Open Sans ExtraBold"/>
              <a:cs typeface="Open Sans ExtraBold"/>
              <a:sym typeface="Open Sans ExtraBold"/>
            </a:endParaRPr>
          </a:p>
        </p:txBody>
      </p:sp>
      <p:sp>
        <p:nvSpPr>
          <p:cNvPr id="280" name="Google Shape;280;p15"/>
          <p:cNvSpPr/>
          <p:nvPr/>
        </p:nvSpPr>
        <p:spPr>
          <a:xfrm>
            <a:off x="4780075" y="4296687"/>
            <a:ext cx="2813400" cy="181590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a:p>
            <a:pPr marL="285750" marR="0" lvl="0" indent="-28575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Taxation</a:t>
            </a:r>
            <a:endParaRPr sz="1600">
              <a:solidFill>
                <a:srgbClr val="434343"/>
              </a:solidFill>
              <a:latin typeface="Open Sans"/>
              <a:ea typeface="Open Sans"/>
              <a:cs typeface="Open Sans"/>
              <a:sym typeface="Open Sans"/>
            </a:endParaRPr>
          </a:p>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a:p>
            <a:pPr marL="285750" marR="0" lvl="0" indent="-28575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Aggregate Impact</a:t>
            </a:r>
            <a:endParaRPr>
              <a:solidFill>
                <a:srgbClr val="434343"/>
              </a:solidFill>
              <a:latin typeface="Open Sans"/>
              <a:ea typeface="Open Sans"/>
              <a:cs typeface="Open Sans"/>
              <a:sym typeface="Open Sans"/>
            </a:endParaRPr>
          </a:p>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a:p>
            <a:pPr marL="285750" marR="0" lvl="0" indent="-28575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Long Term Incentives</a:t>
            </a:r>
            <a:endParaRPr>
              <a:solidFill>
                <a:srgbClr val="434343"/>
              </a:solidFill>
              <a:latin typeface="Open Sans"/>
              <a:ea typeface="Open Sans"/>
              <a:cs typeface="Open Sans"/>
              <a:sym typeface="Open Sans"/>
            </a:endParaRPr>
          </a:p>
          <a:p>
            <a:pPr marL="285750" marR="0" lvl="0" indent="-184150" algn="l" rtl="0">
              <a:spcBef>
                <a:spcPts val="0"/>
              </a:spcBef>
              <a:spcAft>
                <a:spcPts val="0"/>
              </a:spcAft>
              <a:buClr>
                <a:schemeClr val="dk1"/>
              </a:buClr>
              <a:buSzPts val="1600"/>
              <a:buFont typeface="Arial"/>
              <a:buNone/>
            </a:pPr>
            <a:r>
              <a:rPr lang="en-US" sz="1600">
                <a:solidFill>
                  <a:srgbClr val="434343"/>
                </a:solidFill>
                <a:latin typeface="Open Sans"/>
                <a:ea typeface="Open Sans"/>
                <a:cs typeface="Open Sans"/>
                <a:sym typeface="Open Sans"/>
              </a:rPr>
              <a:t>   </a:t>
            </a:r>
            <a:endParaRPr sz="1600">
              <a:solidFill>
                <a:srgbClr val="434343"/>
              </a:solidFill>
              <a:latin typeface="Open Sans"/>
              <a:ea typeface="Open Sans"/>
              <a:cs typeface="Open Sans"/>
              <a:sym typeface="Open Sans"/>
            </a:endParaRPr>
          </a:p>
        </p:txBody>
      </p:sp>
      <p:sp>
        <p:nvSpPr>
          <p:cNvPr id="281" name="Google Shape;281;p15"/>
          <p:cNvSpPr/>
          <p:nvPr/>
        </p:nvSpPr>
        <p:spPr>
          <a:xfrm>
            <a:off x="4780077" y="2117983"/>
            <a:ext cx="3129000" cy="1323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u="sng">
              <a:solidFill>
                <a:srgbClr val="434343"/>
              </a:solidFill>
              <a:latin typeface="Open Sans"/>
              <a:ea typeface="Open Sans"/>
              <a:cs typeface="Open Sans"/>
              <a:sym typeface="Open Sans"/>
            </a:endParaRPr>
          </a:p>
          <a:p>
            <a:pPr marL="0" marR="0" lvl="0" indent="0" algn="l" rtl="0">
              <a:spcBef>
                <a:spcPts val="0"/>
              </a:spcBef>
              <a:spcAft>
                <a:spcPts val="0"/>
              </a:spcAft>
              <a:buNone/>
            </a:pPr>
            <a:r>
              <a:rPr lang="en-US" sz="2000" b="1">
                <a:solidFill>
                  <a:srgbClr val="434343"/>
                </a:solidFill>
                <a:latin typeface="Open Sans"/>
                <a:ea typeface="Open Sans"/>
                <a:cs typeface="Open Sans"/>
                <a:sym typeface="Open Sans"/>
              </a:rPr>
              <a:t>Considerations</a:t>
            </a:r>
            <a:r>
              <a:rPr lang="en-US" sz="1600" b="1">
                <a:solidFill>
                  <a:srgbClr val="434343"/>
                </a:solidFill>
                <a:latin typeface="Open Sans"/>
                <a:ea typeface="Open Sans"/>
                <a:cs typeface="Open Sans"/>
                <a:sym typeface="Open Sans"/>
              </a:rPr>
              <a:t>:</a:t>
            </a:r>
            <a:endParaRPr b="1">
              <a:solidFill>
                <a:srgbClr val="434343"/>
              </a:solidFill>
              <a:latin typeface="Open Sans"/>
              <a:ea typeface="Open Sans"/>
              <a:cs typeface="Open Sans"/>
              <a:sym typeface="Open Sans"/>
            </a:endParaRPr>
          </a:p>
          <a:p>
            <a:pPr marL="0" marR="0" lvl="0" indent="0" algn="l" rtl="0">
              <a:spcBef>
                <a:spcPts val="0"/>
              </a:spcBef>
              <a:spcAft>
                <a:spcPts val="0"/>
              </a:spcAft>
              <a:buNone/>
            </a:pPr>
            <a:endParaRPr sz="1600" u="sng">
              <a:solidFill>
                <a:srgbClr val="434343"/>
              </a:solidFill>
              <a:latin typeface="Open Sans"/>
              <a:ea typeface="Open Sans"/>
              <a:cs typeface="Open Sans"/>
              <a:sym typeface="Open Sans"/>
            </a:endParaRPr>
          </a:p>
          <a:p>
            <a:pPr marL="0" marR="0" lvl="0" indent="0" algn="l" rtl="0">
              <a:spcBef>
                <a:spcPts val="0"/>
              </a:spcBef>
              <a:spcAft>
                <a:spcPts val="0"/>
              </a:spcAft>
              <a:buNone/>
            </a:pPr>
            <a:endParaRPr sz="1600" u="sng">
              <a:solidFill>
                <a:srgbClr val="434343"/>
              </a:solidFill>
              <a:latin typeface="Open Sans"/>
              <a:ea typeface="Open Sans"/>
              <a:cs typeface="Open Sans"/>
              <a:sym typeface="Open Sans"/>
            </a:endParaRPr>
          </a:p>
          <a:p>
            <a:pPr marL="0" marR="0" lvl="0" indent="0" algn="l" rtl="0">
              <a:spcBef>
                <a:spcPts val="0"/>
              </a:spcBef>
              <a:spcAft>
                <a:spcPts val="0"/>
              </a:spcAft>
              <a:buNone/>
            </a:pPr>
            <a:endParaRPr sz="1600" u="sng">
              <a:solidFill>
                <a:srgbClr val="434343"/>
              </a:solidFill>
              <a:latin typeface="Open Sans"/>
              <a:ea typeface="Open Sans"/>
              <a:cs typeface="Open Sans"/>
              <a:sym typeface="Open Sans"/>
            </a:endParaRPr>
          </a:p>
        </p:txBody>
      </p:sp>
      <p:sp>
        <p:nvSpPr>
          <p:cNvPr id="282" name="Google Shape;282;p15"/>
          <p:cNvSpPr/>
          <p:nvPr/>
        </p:nvSpPr>
        <p:spPr>
          <a:xfrm>
            <a:off x="4780075" y="2784016"/>
            <a:ext cx="3505200" cy="181590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a:p>
            <a:pPr marL="285750" marR="0" lvl="0" indent="-28575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Cost</a:t>
            </a:r>
            <a:endParaRPr>
              <a:solidFill>
                <a:srgbClr val="434343"/>
              </a:solidFill>
              <a:latin typeface="Open Sans"/>
              <a:ea typeface="Open Sans"/>
              <a:cs typeface="Open Sans"/>
              <a:sym typeface="Open Sans"/>
            </a:endParaRPr>
          </a:p>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a:p>
            <a:pPr marL="285750" marR="0" lvl="0" indent="-28575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Specific Impact</a:t>
            </a:r>
            <a:endParaRPr sz="1600">
              <a:solidFill>
                <a:srgbClr val="434343"/>
              </a:solidFill>
              <a:latin typeface="Open Sans"/>
              <a:ea typeface="Open Sans"/>
              <a:cs typeface="Open Sans"/>
              <a:sym typeface="Open Sans"/>
            </a:endParaRPr>
          </a:p>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a:p>
            <a:pPr marL="285750" marR="0" lvl="0" indent="-28575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Short Term Incentives</a:t>
            </a:r>
            <a:endParaRPr>
              <a:solidFill>
                <a:srgbClr val="434343"/>
              </a:solidFill>
              <a:latin typeface="Open Sans"/>
              <a:ea typeface="Open Sans"/>
              <a:cs typeface="Open Sans"/>
              <a:sym typeface="Open Sans"/>
            </a:endParaRPr>
          </a:p>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g7a526e42ec_0_948"/>
          <p:cNvPicPr preferRelativeResize="0"/>
          <p:nvPr/>
        </p:nvPicPr>
        <p:blipFill rotWithShape="1">
          <a:blip r:embed="rId3">
            <a:alphaModFix/>
          </a:blip>
          <a:srcRect l="1285" r="1295"/>
          <a:stretch/>
        </p:blipFill>
        <p:spPr>
          <a:xfrm>
            <a:off x="0" y="-34075"/>
            <a:ext cx="4246455" cy="6926171"/>
          </a:xfrm>
          <a:prstGeom prst="rect">
            <a:avLst/>
          </a:prstGeom>
          <a:noFill/>
          <a:ln>
            <a:noFill/>
          </a:ln>
        </p:spPr>
      </p:pic>
      <p:sp>
        <p:nvSpPr>
          <p:cNvPr id="288" name="Google Shape;288;g7a526e42ec_0_948"/>
          <p:cNvSpPr/>
          <p:nvPr/>
        </p:nvSpPr>
        <p:spPr>
          <a:xfrm>
            <a:off x="2951275" y="271375"/>
            <a:ext cx="4957800" cy="199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g7a526e42ec_0_948"/>
          <p:cNvSpPr txBox="1"/>
          <p:nvPr/>
        </p:nvSpPr>
        <p:spPr>
          <a:xfrm>
            <a:off x="3465625" y="814075"/>
            <a:ext cx="3929100" cy="8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What Tools and Strategies Exist?</a:t>
            </a:r>
            <a:endParaRPr sz="2400">
              <a:solidFill>
                <a:srgbClr val="073763"/>
              </a:solidFill>
              <a:latin typeface="Open Sans ExtraBold"/>
              <a:ea typeface="Open Sans ExtraBold"/>
              <a:cs typeface="Open Sans ExtraBold"/>
              <a:sym typeface="Open Sans ExtraBold"/>
            </a:endParaRPr>
          </a:p>
        </p:txBody>
      </p:sp>
      <p:sp>
        <p:nvSpPr>
          <p:cNvPr id="290" name="Google Shape;290;g7a526e42ec_0_948"/>
          <p:cNvSpPr/>
          <p:nvPr/>
        </p:nvSpPr>
        <p:spPr>
          <a:xfrm>
            <a:off x="4780077" y="2117983"/>
            <a:ext cx="3129000" cy="1323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600" u="sng">
              <a:solidFill>
                <a:srgbClr val="434343"/>
              </a:solidFill>
              <a:latin typeface="Open Sans"/>
              <a:ea typeface="Open Sans"/>
              <a:cs typeface="Open Sans"/>
              <a:sym typeface="Open Sans"/>
            </a:endParaRPr>
          </a:p>
          <a:p>
            <a:pPr marL="0" marR="0" lvl="0" indent="0" algn="l" rtl="0">
              <a:spcBef>
                <a:spcPts val="0"/>
              </a:spcBef>
              <a:spcAft>
                <a:spcPts val="0"/>
              </a:spcAft>
              <a:buNone/>
            </a:pPr>
            <a:r>
              <a:rPr lang="en-US" sz="2000" b="1">
                <a:solidFill>
                  <a:srgbClr val="434343"/>
                </a:solidFill>
                <a:latin typeface="Open Sans"/>
                <a:ea typeface="Open Sans"/>
                <a:cs typeface="Open Sans"/>
                <a:sym typeface="Open Sans"/>
              </a:rPr>
              <a:t>Solutions:</a:t>
            </a:r>
            <a:endParaRPr b="1">
              <a:solidFill>
                <a:srgbClr val="434343"/>
              </a:solidFill>
              <a:latin typeface="Open Sans"/>
              <a:ea typeface="Open Sans"/>
              <a:cs typeface="Open Sans"/>
              <a:sym typeface="Open Sans"/>
            </a:endParaRPr>
          </a:p>
          <a:p>
            <a:pPr marL="0" marR="0" lvl="0" indent="0" algn="l" rtl="0">
              <a:spcBef>
                <a:spcPts val="0"/>
              </a:spcBef>
              <a:spcAft>
                <a:spcPts val="0"/>
              </a:spcAft>
              <a:buNone/>
            </a:pPr>
            <a:endParaRPr sz="1600" u="sng">
              <a:solidFill>
                <a:srgbClr val="434343"/>
              </a:solidFill>
              <a:latin typeface="Open Sans"/>
              <a:ea typeface="Open Sans"/>
              <a:cs typeface="Open Sans"/>
              <a:sym typeface="Open Sans"/>
            </a:endParaRPr>
          </a:p>
          <a:p>
            <a:pPr marL="0" marR="0" lvl="0" indent="0" algn="l" rtl="0">
              <a:spcBef>
                <a:spcPts val="0"/>
              </a:spcBef>
              <a:spcAft>
                <a:spcPts val="0"/>
              </a:spcAft>
              <a:buNone/>
            </a:pPr>
            <a:endParaRPr sz="1600" u="sng">
              <a:solidFill>
                <a:srgbClr val="434343"/>
              </a:solidFill>
              <a:latin typeface="Open Sans"/>
              <a:ea typeface="Open Sans"/>
              <a:cs typeface="Open Sans"/>
              <a:sym typeface="Open Sans"/>
            </a:endParaRPr>
          </a:p>
          <a:p>
            <a:pPr marL="0" marR="0" lvl="0" indent="0" algn="l" rtl="0">
              <a:spcBef>
                <a:spcPts val="0"/>
              </a:spcBef>
              <a:spcAft>
                <a:spcPts val="0"/>
              </a:spcAft>
              <a:buNone/>
            </a:pPr>
            <a:endParaRPr sz="1600" u="sng">
              <a:solidFill>
                <a:srgbClr val="434343"/>
              </a:solidFill>
              <a:latin typeface="Open Sans"/>
              <a:ea typeface="Open Sans"/>
              <a:cs typeface="Open Sans"/>
              <a:sym typeface="Open Sans"/>
            </a:endParaRPr>
          </a:p>
        </p:txBody>
      </p:sp>
      <p:sp>
        <p:nvSpPr>
          <p:cNvPr id="291" name="Google Shape;291;g7a526e42ec_0_948"/>
          <p:cNvSpPr/>
          <p:nvPr/>
        </p:nvSpPr>
        <p:spPr>
          <a:xfrm>
            <a:off x="4714750" y="2774725"/>
            <a:ext cx="4046700" cy="5712000"/>
          </a:xfrm>
          <a:prstGeom prst="rect">
            <a:avLst/>
          </a:prstGeom>
          <a:noFill/>
          <a:ln>
            <a:noFill/>
          </a:ln>
        </p:spPr>
        <p:txBody>
          <a:bodyPr spcFirstLastPara="1" wrap="square" lIns="91425" tIns="45700" rIns="91425" bIns="45700" anchor="t" anchorCtr="0">
            <a:noAutofit/>
          </a:bodyPr>
          <a:lstStyle/>
          <a:p>
            <a:pPr marL="457200" lvl="0" indent="-33020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Performance-Based Compensation</a:t>
            </a:r>
            <a:endParaRPr>
              <a:solidFill>
                <a:srgbClr val="434343"/>
              </a:solidFill>
              <a:latin typeface="Open Sans"/>
              <a:ea typeface="Open Sans"/>
              <a:cs typeface="Open Sans"/>
              <a:sym typeface="Open Sans"/>
            </a:endParaRPr>
          </a:p>
          <a:p>
            <a:pPr marL="457200" lvl="0" indent="-33020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Short and Long Term Incentive Plans</a:t>
            </a:r>
            <a:endParaRPr>
              <a:solidFill>
                <a:srgbClr val="434343"/>
              </a:solidFill>
              <a:latin typeface="Open Sans"/>
              <a:ea typeface="Open Sans"/>
              <a:cs typeface="Open Sans"/>
              <a:sym typeface="Open Sans"/>
            </a:endParaRPr>
          </a:p>
          <a:p>
            <a:pPr marL="457200" lvl="0" indent="-33020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Deferred Compensation</a:t>
            </a:r>
            <a:endParaRPr>
              <a:solidFill>
                <a:srgbClr val="434343"/>
              </a:solidFill>
              <a:latin typeface="Open Sans"/>
              <a:ea typeface="Open Sans"/>
              <a:cs typeface="Open Sans"/>
              <a:sym typeface="Open Sans"/>
            </a:endParaRPr>
          </a:p>
          <a:p>
            <a:pPr marL="457200" lvl="0" indent="-33020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Split Dollar Options</a:t>
            </a:r>
            <a:endParaRPr>
              <a:solidFill>
                <a:srgbClr val="434343"/>
              </a:solidFill>
              <a:latin typeface="Open Sans"/>
              <a:ea typeface="Open Sans"/>
              <a:cs typeface="Open Sans"/>
              <a:sym typeface="Open Sans"/>
            </a:endParaRPr>
          </a:p>
          <a:p>
            <a:pPr marL="457200" lvl="0" indent="-33020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Fringe Benefits	</a:t>
            </a:r>
            <a:endParaRPr>
              <a:solidFill>
                <a:srgbClr val="434343"/>
              </a:solidFill>
              <a:latin typeface="Open Sans"/>
              <a:ea typeface="Open Sans"/>
              <a:cs typeface="Open Sans"/>
              <a:sym typeface="Open Sans"/>
            </a:endParaRPr>
          </a:p>
          <a:p>
            <a:pPr marL="914400" lvl="1" indent="-317500" algn="l" rtl="0">
              <a:spcBef>
                <a:spcPts val="0"/>
              </a:spcBef>
              <a:spcAft>
                <a:spcPts val="0"/>
              </a:spcAft>
              <a:buClr>
                <a:srgbClr val="434343"/>
              </a:buClr>
              <a:buSzPts val="1400"/>
              <a:buFont typeface="Open Sans"/>
              <a:buChar char="○"/>
            </a:pPr>
            <a:r>
              <a:rPr lang="en-US">
                <a:solidFill>
                  <a:srgbClr val="434343"/>
                </a:solidFill>
                <a:latin typeface="Open Sans"/>
                <a:ea typeface="Open Sans"/>
                <a:cs typeface="Open Sans"/>
                <a:sym typeface="Open Sans"/>
              </a:rPr>
              <a:t>Executive and Retiree Medical Benefits</a:t>
            </a:r>
            <a:endParaRPr>
              <a:solidFill>
                <a:srgbClr val="434343"/>
              </a:solidFill>
              <a:latin typeface="Open Sans"/>
              <a:ea typeface="Open Sans"/>
              <a:cs typeface="Open Sans"/>
              <a:sym typeface="Open Sans"/>
            </a:endParaRPr>
          </a:p>
          <a:p>
            <a:pPr marL="914400" lvl="1" indent="-317500" algn="l" rtl="0">
              <a:spcBef>
                <a:spcPts val="0"/>
              </a:spcBef>
              <a:spcAft>
                <a:spcPts val="0"/>
              </a:spcAft>
              <a:buClr>
                <a:srgbClr val="434343"/>
              </a:buClr>
              <a:buSzPts val="1400"/>
              <a:buFont typeface="Open Sans"/>
              <a:buChar char="○"/>
            </a:pPr>
            <a:r>
              <a:rPr lang="en-US">
                <a:solidFill>
                  <a:srgbClr val="434343"/>
                </a:solidFill>
                <a:latin typeface="Open Sans"/>
                <a:ea typeface="Open Sans"/>
                <a:cs typeface="Open Sans"/>
                <a:sym typeface="Open Sans"/>
              </a:rPr>
              <a:t>Virtual Personal Assistant</a:t>
            </a:r>
            <a:endParaRPr>
              <a:solidFill>
                <a:srgbClr val="434343"/>
              </a:solidFill>
              <a:latin typeface="Open Sans"/>
              <a:ea typeface="Open Sans"/>
              <a:cs typeface="Open Sans"/>
              <a:sym typeface="Open Sans"/>
            </a:endParaRPr>
          </a:p>
          <a:p>
            <a:pPr marL="914400" lvl="1" indent="-317500" algn="l" rtl="0">
              <a:spcBef>
                <a:spcPts val="0"/>
              </a:spcBef>
              <a:spcAft>
                <a:spcPts val="0"/>
              </a:spcAft>
              <a:buClr>
                <a:srgbClr val="434343"/>
              </a:buClr>
              <a:buSzPts val="1400"/>
              <a:buFont typeface="Open Sans"/>
              <a:buChar char="○"/>
            </a:pPr>
            <a:r>
              <a:rPr lang="en-US">
                <a:solidFill>
                  <a:srgbClr val="434343"/>
                </a:solidFill>
                <a:latin typeface="Open Sans"/>
                <a:ea typeface="Open Sans"/>
                <a:cs typeface="Open Sans"/>
                <a:sym typeface="Open Sans"/>
              </a:rPr>
              <a:t>Personal Driver Outsourcing</a:t>
            </a:r>
            <a:endParaRPr>
              <a:solidFill>
                <a:srgbClr val="434343"/>
              </a:solidFill>
              <a:latin typeface="Open Sans"/>
              <a:ea typeface="Open Sans"/>
              <a:cs typeface="Open Sans"/>
              <a:sym typeface="Open Sans"/>
            </a:endParaRPr>
          </a:p>
          <a:p>
            <a:pPr marL="914400" lvl="1" indent="-317500" algn="l" rtl="0">
              <a:spcBef>
                <a:spcPts val="0"/>
              </a:spcBef>
              <a:spcAft>
                <a:spcPts val="0"/>
              </a:spcAft>
              <a:buClr>
                <a:srgbClr val="434343"/>
              </a:buClr>
              <a:buSzPts val="1400"/>
              <a:buFont typeface="Open Sans"/>
              <a:buChar char="○"/>
            </a:pPr>
            <a:r>
              <a:rPr lang="en-US">
                <a:solidFill>
                  <a:srgbClr val="434343"/>
                </a:solidFill>
                <a:latin typeface="Open Sans"/>
                <a:ea typeface="Open Sans"/>
                <a:cs typeface="Open Sans"/>
                <a:sym typeface="Open Sans"/>
              </a:rPr>
              <a:t>Student Loan and College Savings</a:t>
            </a:r>
            <a:endParaRPr>
              <a:solidFill>
                <a:srgbClr val="434343"/>
              </a:solidFill>
              <a:latin typeface="Open Sans"/>
              <a:ea typeface="Open Sans"/>
              <a:cs typeface="Open Sans"/>
              <a:sym typeface="Open Sans"/>
            </a:endParaRPr>
          </a:p>
          <a:p>
            <a:pPr marL="457200" lvl="0" indent="-330200" algn="l" rtl="0">
              <a:spcBef>
                <a:spcPts val="0"/>
              </a:spcBef>
              <a:spcAft>
                <a:spcPts val="0"/>
              </a:spcAft>
              <a:buClr>
                <a:srgbClr val="434343"/>
              </a:buClr>
              <a:buSzPts val="1600"/>
              <a:buFont typeface="Open Sans"/>
              <a:buChar char="•"/>
            </a:pPr>
            <a:r>
              <a:rPr lang="en-US" sz="1600">
                <a:solidFill>
                  <a:srgbClr val="434343"/>
                </a:solidFill>
                <a:latin typeface="Open Sans"/>
                <a:ea typeface="Open Sans"/>
                <a:cs typeface="Open Sans"/>
                <a:sym typeface="Open Sans"/>
              </a:rPr>
              <a:t>Selective Benefits and Perquisites</a:t>
            </a:r>
            <a:endParaRPr>
              <a:solidFill>
                <a:srgbClr val="434343"/>
              </a:solidFill>
              <a:latin typeface="Open Sans"/>
              <a:ea typeface="Open Sans"/>
              <a:cs typeface="Open Sans"/>
              <a:sym typeface="Open Sans"/>
            </a:endParaRPr>
          </a:p>
          <a:p>
            <a:pPr marL="914400" lvl="1" indent="-317500" algn="l" rtl="0">
              <a:spcBef>
                <a:spcPts val="0"/>
              </a:spcBef>
              <a:spcAft>
                <a:spcPts val="0"/>
              </a:spcAft>
              <a:buClr>
                <a:srgbClr val="434343"/>
              </a:buClr>
              <a:buSzPts val="1400"/>
              <a:buFont typeface="Open Sans"/>
              <a:buChar char="○"/>
            </a:pPr>
            <a:r>
              <a:rPr lang="en-US">
                <a:solidFill>
                  <a:srgbClr val="434343"/>
                </a:solidFill>
                <a:latin typeface="Open Sans"/>
                <a:ea typeface="Open Sans"/>
                <a:cs typeface="Open Sans"/>
                <a:sym typeface="Open Sans"/>
              </a:rPr>
              <a:t>Supplemental Life Insurance</a:t>
            </a:r>
            <a:endParaRPr>
              <a:solidFill>
                <a:srgbClr val="434343"/>
              </a:solidFill>
              <a:latin typeface="Open Sans"/>
              <a:ea typeface="Open Sans"/>
              <a:cs typeface="Open Sans"/>
              <a:sym typeface="Open Sans"/>
            </a:endParaRPr>
          </a:p>
          <a:p>
            <a:pPr marL="914400" lvl="1" indent="-317500" algn="l" rtl="0">
              <a:spcBef>
                <a:spcPts val="0"/>
              </a:spcBef>
              <a:spcAft>
                <a:spcPts val="0"/>
              </a:spcAft>
              <a:buClr>
                <a:srgbClr val="434343"/>
              </a:buClr>
              <a:buSzPts val="1400"/>
              <a:buFont typeface="Open Sans"/>
              <a:buChar char="○"/>
            </a:pPr>
            <a:r>
              <a:rPr lang="en-US">
                <a:solidFill>
                  <a:srgbClr val="434343"/>
                </a:solidFill>
                <a:latin typeface="Open Sans"/>
                <a:ea typeface="Open Sans"/>
                <a:cs typeface="Open Sans"/>
                <a:sym typeface="Open Sans"/>
              </a:rPr>
              <a:t>Advanced Disability Benefits</a:t>
            </a:r>
            <a:endParaRPr>
              <a:solidFill>
                <a:srgbClr val="434343"/>
              </a:solidFill>
              <a:latin typeface="Open Sans"/>
              <a:ea typeface="Open Sans"/>
              <a:cs typeface="Open Sans"/>
              <a:sym typeface="Open Sans"/>
            </a:endParaRPr>
          </a:p>
          <a:p>
            <a:pPr marL="914400" lvl="1" indent="-317500" algn="l" rtl="0">
              <a:spcBef>
                <a:spcPts val="0"/>
              </a:spcBef>
              <a:spcAft>
                <a:spcPts val="0"/>
              </a:spcAft>
              <a:buClr>
                <a:srgbClr val="434343"/>
              </a:buClr>
              <a:buSzPts val="1400"/>
              <a:buFont typeface="Open Sans"/>
              <a:buChar char="○"/>
            </a:pPr>
            <a:r>
              <a:rPr lang="en-US">
                <a:solidFill>
                  <a:srgbClr val="434343"/>
                </a:solidFill>
                <a:latin typeface="Open Sans"/>
                <a:ea typeface="Open Sans"/>
                <a:cs typeface="Open Sans"/>
                <a:sym typeface="Open Sans"/>
              </a:rPr>
              <a:t>Long Term Care Planning and Insurance</a:t>
            </a:r>
            <a:endParaRPr>
              <a:solidFill>
                <a:srgbClr val="434343"/>
              </a:solidFill>
              <a:latin typeface="Open Sans"/>
              <a:ea typeface="Open Sans"/>
              <a:cs typeface="Open Sans"/>
              <a:sym typeface="Open Sans"/>
            </a:endParaRPr>
          </a:p>
          <a:p>
            <a:pPr marL="285750" marR="0" lvl="0" indent="-184150" algn="l" rtl="0">
              <a:spcBef>
                <a:spcPts val="0"/>
              </a:spcBef>
              <a:spcAft>
                <a:spcPts val="0"/>
              </a:spcAft>
              <a:buClr>
                <a:schemeClr val="dk1"/>
              </a:buClr>
              <a:buSzPts val="1600"/>
              <a:buFont typeface="Arial"/>
              <a:buNone/>
            </a:pPr>
            <a:endParaRPr sz="1600">
              <a:solidFill>
                <a:srgbClr val="434343"/>
              </a:solidFill>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7"/>
          <p:cNvPicPr preferRelativeResize="0"/>
          <p:nvPr/>
        </p:nvPicPr>
        <p:blipFill>
          <a:blip r:embed="rId3">
            <a:alphaModFix/>
          </a:blip>
          <a:stretch>
            <a:fillRect/>
          </a:stretch>
        </p:blipFill>
        <p:spPr>
          <a:xfrm>
            <a:off x="-77762" y="-628475"/>
            <a:ext cx="9299525" cy="6139501"/>
          </a:xfrm>
          <a:prstGeom prst="rect">
            <a:avLst/>
          </a:prstGeom>
          <a:noFill/>
          <a:ln>
            <a:noFill/>
          </a:ln>
        </p:spPr>
      </p:pic>
      <p:sp>
        <p:nvSpPr>
          <p:cNvPr id="297" name="Google Shape;297;p17"/>
          <p:cNvSpPr txBox="1"/>
          <p:nvPr/>
        </p:nvSpPr>
        <p:spPr>
          <a:xfrm>
            <a:off x="2179200" y="3180300"/>
            <a:ext cx="4785600" cy="139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6400" b="1">
                <a:solidFill>
                  <a:srgbClr val="FFFFFF"/>
                </a:solidFill>
                <a:latin typeface="Open Sans"/>
                <a:ea typeface="Open Sans"/>
                <a:cs typeface="Open Sans"/>
                <a:sym typeface="Open Sans"/>
              </a:rPr>
              <a:t>Questions?</a:t>
            </a:r>
            <a:endParaRPr sz="6400" b="1">
              <a:solidFill>
                <a:srgbClr val="FFFFFF"/>
              </a:solidFill>
              <a:latin typeface="Open Sans"/>
              <a:ea typeface="Open Sans"/>
              <a:cs typeface="Open Sans"/>
              <a:sym typeface="Open Sans"/>
            </a:endParaRPr>
          </a:p>
        </p:txBody>
      </p:sp>
      <p:pic>
        <p:nvPicPr>
          <p:cNvPr id="298" name="Google Shape;298;p17"/>
          <p:cNvPicPr preferRelativeResize="0"/>
          <p:nvPr/>
        </p:nvPicPr>
        <p:blipFill rotWithShape="1">
          <a:blip r:embed="rId4">
            <a:alphaModFix/>
          </a:blip>
          <a:srcRect/>
          <a:stretch/>
        </p:blipFill>
        <p:spPr>
          <a:xfrm>
            <a:off x="5900075" y="5979769"/>
            <a:ext cx="2959608" cy="581992"/>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2"/>
          <p:cNvPicPr preferRelativeResize="0"/>
          <p:nvPr/>
        </p:nvPicPr>
        <p:blipFill rotWithShape="1">
          <a:blip r:embed="rId3">
            <a:alphaModFix/>
          </a:blip>
          <a:srcRect l="806" r="806"/>
          <a:stretch/>
        </p:blipFill>
        <p:spPr>
          <a:xfrm>
            <a:off x="0" y="0"/>
            <a:ext cx="4246445" cy="6857997"/>
          </a:xfrm>
          <a:prstGeom prst="rect">
            <a:avLst/>
          </a:prstGeom>
          <a:noFill/>
          <a:ln>
            <a:noFill/>
          </a:ln>
        </p:spPr>
      </p:pic>
      <p:sp>
        <p:nvSpPr>
          <p:cNvPr id="80" name="Google Shape;80;p2"/>
          <p:cNvSpPr/>
          <p:nvPr/>
        </p:nvSpPr>
        <p:spPr>
          <a:xfrm>
            <a:off x="2951275" y="271375"/>
            <a:ext cx="4957800" cy="199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710003" y="2733950"/>
            <a:ext cx="4111500" cy="4278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434343"/>
                </a:solidFill>
                <a:latin typeface="Open Sans"/>
                <a:ea typeface="Open Sans"/>
                <a:cs typeface="Open Sans"/>
                <a:sym typeface="Open Sans"/>
              </a:rPr>
              <a:t>How do you define top talent? </a:t>
            </a: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r>
              <a:rPr lang="en-US" sz="1800">
                <a:solidFill>
                  <a:srgbClr val="434343"/>
                </a:solidFill>
                <a:latin typeface="Open Sans"/>
                <a:ea typeface="Open Sans"/>
                <a:cs typeface="Open Sans"/>
                <a:sym typeface="Open Sans"/>
              </a:rPr>
              <a:t>What objective does top talent optimize? </a:t>
            </a: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r>
              <a:rPr lang="en-US" sz="1800">
                <a:solidFill>
                  <a:srgbClr val="434343"/>
                </a:solidFill>
                <a:latin typeface="Open Sans"/>
                <a:ea typeface="Open Sans"/>
                <a:cs typeface="Open Sans"/>
                <a:sym typeface="Open Sans"/>
              </a:rPr>
              <a:t>What does deficient talent impact?</a:t>
            </a:r>
            <a:endParaRPr sz="1800">
              <a:solidFill>
                <a:srgbClr val="434343"/>
              </a:solidFill>
              <a:latin typeface="Open Sans"/>
              <a:ea typeface="Open Sans"/>
              <a:cs typeface="Open Sans"/>
              <a:sym typeface="Open Sans"/>
            </a:endParaRPr>
          </a:p>
        </p:txBody>
      </p:sp>
      <p:sp>
        <p:nvSpPr>
          <p:cNvPr id="82" name="Google Shape;82;p2"/>
          <p:cNvSpPr txBox="1"/>
          <p:nvPr/>
        </p:nvSpPr>
        <p:spPr>
          <a:xfrm>
            <a:off x="3110500" y="496075"/>
            <a:ext cx="3955200" cy="154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Why is the Selection, Recruitment, and Retention of Top Talent so Critical?</a:t>
            </a:r>
            <a:endParaRPr sz="2400">
              <a:solidFill>
                <a:srgbClr val="073763"/>
              </a:solidFill>
              <a:latin typeface="Open Sans ExtraBold"/>
              <a:ea typeface="Open Sans ExtraBold"/>
              <a:cs typeface="Open Sans ExtraBold"/>
              <a:sym typeface="Open Sans ExtraBold"/>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animEffect transition="in" filter="fade">
                                      <p:cBhvr>
                                        <p:cTn id="7" dur="500"/>
                                        <p:tgtEl>
                                          <p:spTgt spid="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
                                            <p:txEl>
                                              <p:pRg st="1" end="1"/>
                                            </p:txEl>
                                          </p:spTgt>
                                        </p:tgtEl>
                                        <p:attrNameLst>
                                          <p:attrName>style.visibility</p:attrName>
                                        </p:attrNameLst>
                                      </p:cBhvr>
                                      <p:to>
                                        <p:strVal val="visible"/>
                                      </p:to>
                                    </p:set>
                                    <p:animEffect transition="in" filter="fade">
                                      <p:cBhvr>
                                        <p:cTn id="12" dur="500"/>
                                        <p:tgtEl>
                                          <p:spTgt spid="8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
                                            <p:txEl>
                                              <p:pRg st="2" end="2"/>
                                            </p:txEl>
                                          </p:spTgt>
                                        </p:tgtEl>
                                        <p:attrNameLst>
                                          <p:attrName>style.visibility</p:attrName>
                                        </p:attrNameLst>
                                      </p:cBhvr>
                                      <p:to>
                                        <p:strVal val="visible"/>
                                      </p:to>
                                    </p:set>
                                    <p:animEffect transition="in" filter="fade">
                                      <p:cBhvr>
                                        <p:cTn id="17" dur="500"/>
                                        <p:tgtEl>
                                          <p:spTgt spid="8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
                                            <p:txEl>
                                              <p:pRg st="3" end="3"/>
                                            </p:txEl>
                                          </p:spTgt>
                                        </p:tgtEl>
                                        <p:attrNameLst>
                                          <p:attrName>style.visibility</p:attrName>
                                        </p:attrNameLst>
                                      </p:cBhvr>
                                      <p:to>
                                        <p:strVal val="visible"/>
                                      </p:to>
                                    </p:set>
                                    <p:animEffect transition="in" filter="fade">
                                      <p:cBhvr>
                                        <p:cTn id="22" dur="500"/>
                                        <p:tgtEl>
                                          <p:spTgt spid="8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
                                            <p:txEl>
                                              <p:pRg st="4" end="4"/>
                                            </p:txEl>
                                          </p:spTgt>
                                        </p:tgtEl>
                                        <p:attrNameLst>
                                          <p:attrName>style.visibility</p:attrName>
                                        </p:attrNameLst>
                                      </p:cBhvr>
                                      <p:to>
                                        <p:strVal val="visible"/>
                                      </p:to>
                                    </p:set>
                                    <p:animEffect transition="in" filter="fade">
                                      <p:cBhvr>
                                        <p:cTn id="27" dur="500"/>
                                        <p:tgtEl>
                                          <p:spTgt spid="8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1">
                                            <p:txEl>
                                              <p:pRg st="5" end="5"/>
                                            </p:txEl>
                                          </p:spTgt>
                                        </p:tgtEl>
                                        <p:attrNameLst>
                                          <p:attrName>style.visibility</p:attrName>
                                        </p:attrNameLst>
                                      </p:cBhvr>
                                      <p:to>
                                        <p:strVal val="visible"/>
                                      </p:to>
                                    </p:set>
                                    <p:animEffect transition="in" filter="fade">
                                      <p:cBhvr>
                                        <p:cTn id="32" dur="500"/>
                                        <p:tgtEl>
                                          <p:spTgt spid="8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
                                            <p:txEl>
                                              <p:pRg st="6" end="6"/>
                                            </p:txEl>
                                          </p:spTgt>
                                        </p:tgtEl>
                                        <p:attrNameLst>
                                          <p:attrName>style.visibility</p:attrName>
                                        </p:attrNameLst>
                                      </p:cBhvr>
                                      <p:to>
                                        <p:strVal val="visible"/>
                                      </p:to>
                                    </p:set>
                                    <p:animEffect transition="in" filter="fade">
                                      <p:cBhvr>
                                        <p:cTn id="37" dur="500"/>
                                        <p:tgtEl>
                                          <p:spTgt spid="8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1">
                                            <p:txEl>
                                              <p:pRg st="7" end="7"/>
                                            </p:txEl>
                                          </p:spTgt>
                                        </p:tgtEl>
                                        <p:attrNameLst>
                                          <p:attrName>style.visibility</p:attrName>
                                        </p:attrNameLst>
                                      </p:cBhvr>
                                      <p:to>
                                        <p:strVal val="visible"/>
                                      </p:to>
                                    </p:set>
                                    <p:animEffect transition="in" filter="fade">
                                      <p:cBhvr>
                                        <p:cTn id="42" dur="500"/>
                                        <p:tgtEl>
                                          <p:spTgt spid="8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1">
                                            <p:txEl>
                                              <p:pRg st="8" end="8"/>
                                            </p:txEl>
                                          </p:spTgt>
                                        </p:tgtEl>
                                        <p:attrNameLst>
                                          <p:attrName>style.visibility</p:attrName>
                                        </p:attrNameLst>
                                      </p:cBhvr>
                                      <p:to>
                                        <p:strVal val="visible"/>
                                      </p:to>
                                    </p:set>
                                    <p:animEffect transition="in" filter="fade">
                                      <p:cBhvr>
                                        <p:cTn id="47" dur="500"/>
                                        <p:tgtEl>
                                          <p:spTgt spid="81">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g6ba8e2ea2c_0_242"/>
          <p:cNvPicPr preferRelativeResize="0"/>
          <p:nvPr/>
        </p:nvPicPr>
        <p:blipFill rotWithShape="1">
          <a:blip r:embed="rId3">
            <a:alphaModFix/>
          </a:blip>
          <a:srcRect l="806" r="806"/>
          <a:stretch/>
        </p:blipFill>
        <p:spPr>
          <a:xfrm>
            <a:off x="0" y="0"/>
            <a:ext cx="4246445" cy="6857997"/>
          </a:xfrm>
          <a:prstGeom prst="rect">
            <a:avLst/>
          </a:prstGeom>
          <a:noFill/>
          <a:ln>
            <a:noFill/>
          </a:ln>
        </p:spPr>
      </p:pic>
      <p:sp>
        <p:nvSpPr>
          <p:cNvPr id="88" name="Google Shape;88;g6ba8e2ea2c_0_242"/>
          <p:cNvSpPr/>
          <p:nvPr/>
        </p:nvSpPr>
        <p:spPr>
          <a:xfrm>
            <a:off x="2951275" y="271375"/>
            <a:ext cx="4957800" cy="199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g6ba8e2ea2c_0_242"/>
          <p:cNvSpPr/>
          <p:nvPr/>
        </p:nvSpPr>
        <p:spPr>
          <a:xfrm>
            <a:off x="4710003" y="2733950"/>
            <a:ext cx="4111500" cy="42780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solidFill>
                  <a:srgbClr val="434343"/>
                </a:solidFill>
                <a:latin typeface="Open Sans"/>
                <a:ea typeface="Open Sans"/>
                <a:cs typeface="Open Sans"/>
                <a:sym typeface="Open Sans"/>
              </a:rPr>
              <a:t>Why do we lose our talent?</a:t>
            </a:r>
            <a:endParaRPr sz="1800">
              <a:solidFill>
                <a:srgbClr val="434343"/>
              </a:solidFill>
              <a:latin typeface="Open Sans"/>
              <a:ea typeface="Open Sans"/>
              <a:cs typeface="Open Sans"/>
              <a:sym typeface="Open Sans"/>
            </a:endParaRPr>
          </a:p>
          <a:p>
            <a:pPr marL="0" lvl="0" indent="0" algn="l" rtl="0">
              <a:spcBef>
                <a:spcPts val="0"/>
              </a:spcBef>
              <a:spcAft>
                <a:spcPts val="0"/>
              </a:spcAft>
              <a:buNone/>
            </a:pPr>
            <a:endParaRPr sz="1800">
              <a:solidFill>
                <a:srgbClr val="434343"/>
              </a:solidFill>
              <a:latin typeface="Open Sans"/>
              <a:ea typeface="Open Sans"/>
              <a:cs typeface="Open Sans"/>
              <a:sym typeface="Open Sans"/>
            </a:endParaRPr>
          </a:p>
          <a:p>
            <a:pPr marL="0" lvl="0" indent="0" algn="l" rtl="0">
              <a:spcBef>
                <a:spcPts val="0"/>
              </a:spcBef>
              <a:spcAft>
                <a:spcPts val="0"/>
              </a:spcAft>
              <a:buNone/>
            </a:pPr>
            <a:endParaRPr sz="1800">
              <a:solidFill>
                <a:srgbClr val="434343"/>
              </a:solidFill>
              <a:latin typeface="Open Sans"/>
              <a:ea typeface="Open Sans"/>
              <a:cs typeface="Open Sans"/>
              <a:sym typeface="Open Sans"/>
            </a:endParaRPr>
          </a:p>
          <a:p>
            <a:pPr marL="0" lvl="0" indent="0" algn="l" rtl="0">
              <a:spcBef>
                <a:spcPts val="0"/>
              </a:spcBef>
              <a:spcAft>
                <a:spcPts val="0"/>
              </a:spcAft>
              <a:buNone/>
            </a:pPr>
            <a:endParaRPr sz="1800">
              <a:solidFill>
                <a:srgbClr val="434343"/>
              </a:solidFill>
              <a:latin typeface="Open Sans"/>
              <a:ea typeface="Open Sans"/>
              <a:cs typeface="Open Sans"/>
              <a:sym typeface="Open Sans"/>
            </a:endParaRPr>
          </a:p>
          <a:p>
            <a:pPr marL="0" lvl="0" indent="0" algn="l" rtl="0">
              <a:spcBef>
                <a:spcPts val="0"/>
              </a:spcBef>
              <a:spcAft>
                <a:spcPts val="0"/>
              </a:spcAft>
              <a:buNone/>
            </a:pPr>
            <a:r>
              <a:rPr lang="en-US" sz="1800">
                <a:solidFill>
                  <a:srgbClr val="434343"/>
                </a:solidFill>
                <a:latin typeface="Open Sans"/>
                <a:ea typeface="Open Sans"/>
                <a:cs typeface="Open Sans"/>
                <a:sym typeface="Open Sans"/>
              </a:rPr>
              <a:t>What is the impact of lost talent? </a:t>
            </a:r>
            <a:endParaRPr sz="1800">
              <a:solidFill>
                <a:srgbClr val="434343"/>
              </a:solidFill>
              <a:latin typeface="Open Sans"/>
              <a:ea typeface="Open Sans"/>
              <a:cs typeface="Open Sans"/>
              <a:sym typeface="Open Sans"/>
            </a:endParaRPr>
          </a:p>
          <a:p>
            <a:pPr marL="0" lvl="0" indent="0" algn="l" rtl="0">
              <a:spcBef>
                <a:spcPts val="0"/>
              </a:spcBef>
              <a:spcAft>
                <a:spcPts val="0"/>
              </a:spcAft>
              <a:buNone/>
            </a:pPr>
            <a:endParaRPr sz="1800">
              <a:solidFill>
                <a:srgbClr val="434343"/>
              </a:solidFill>
              <a:latin typeface="Open Sans"/>
              <a:ea typeface="Open Sans"/>
              <a:cs typeface="Open Sans"/>
              <a:sym typeface="Open Sans"/>
            </a:endParaRPr>
          </a:p>
          <a:p>
            <a:pPr marL="0" lvl="0" indent="0" algn="l" rtl="0">
              <a:spcBef>
                <a:spcPts val="0"/>
              </a:spcBef>
              <a:spcAft>
                <a:spcPts val="0"/>
              </a:spcAft>
              <a:buNone/>
            </a:pPr>
            <a:endParaRPr sz="1800">
              <a:solidFill>
                <a:srgbClr val="434343"/>
              </a:solidFill>
              <a:latin typeface="Open Sans"/>
              <a:ea typeface="Open Sans"/>
              <a:cs typeface="Open Sans"/>
              <a:sym typeface="Open Sans"/>
            </a:endParaRPr>
          </a:p>
          <a:p>
            <a:pPr marL="0" lvl="0" indent="0" algn="l" rtl="0">
              <a:spcBef>
                <a:spcPts val="0"/>
              </a:spcBef>
              <a:spcAft>
                <a:spcPts val="0"/>
              </a:spcAft>
              <a:buNone/>
            </a:pPr>
            <a:endParaRPr sz="1800">
              <a:solidFill>
                <a:srgbClr val="434343"/>
              </a:solidFill>
              <a:latin typeface="Open Sans"/>
              <a:ea typeface="Open Sans"/>
              <a:cs typeface="Open Sans"/>
              <a:sym typeface="Open Sans"/>
            </a:endParaRPr>
          </a:p>
          <a:p>
            <a:pPr marL="0" lvl="0" indent="0" algn="l" rtl="0">
              <a:spcBef>
                <a:spcPts val="0"/>
              </a:spcBef>
              <a:spcAft>
                <a:spcPts val="0"/>
              </a:spcAft>
              <a:buClr>
                <a:schemeClr val="dk1"/>
              </a:buClr>
              <a:buFont typeface="Arial"/>
              <a:buNone/>
            </a:pPr>
            <a:r>
              <a:rPr lang="en-US" sz="1800">
                <a:solidFill>
                  <a:srgbClr val="434343"/>
                </a:solidFill>
                <a:latin typeface="Open Sans"/>
                <a:ea typeface="Open Sans"/>
                <a:cs typeface="Open Sans"/>
                <a:sym typeface="Open Sans"/>
              </a:rPr>
              <a:t>Why do we keep talking about it?</a:t>
            </a:r>
            <a:endParaRPr sz="1800">
              <a:solidFill>
                <a:srgbClr val="434343"/>
              </a:solidFill>
              <a:latin typeface="Open Sans"/>
              <a:ea typeface="Open Sans"/>
              <a:cs typeface="Open Sans"/>
              <a:sym typeface="Open Sans"/>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
        <p:nvSpPr>
          <p:cNvPr id="90" name="Google Shape;90;g6ba8e2ea2c_0_242"/>
          <p:cNvSpPr txBox="1"/>
          <p:nvPr/>
        </p:nvSpPr>
        <p:spPr>
          <a:xfrm>
            <a:off x="3110500" y="496075"/>
            <a:ext cx="3955200" cy="154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Why is the Selection, Recruitment, and Retention of Top Talent so Critical?</a:t>
            </a:r>
            <a:endParaRPr sz="2400">
              <a:solidFill>
                <a:srgbClr val="073763"/>
              </a:solidFill>
              <a:latin typeface="Open Sans ExtraBold"/>
              <a:ea typeface="Open Sans ExtraBold"/>
              <a:cs typeface="Open Sans ExtraBold"/>
              <a:sym typeface="Open Sans Extra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
                                            <p:txEl>
                                              <p:pRg st="0" end="0"/>
                                            </p:txEl>
                                          </p:spTgt>
                                        </p:tgtEl>
                                        <p:attrNameLst>
                                          <p:attrName>style.visibility</p:attrName>
                                        </p:attrNameLst>
                                      </p:cBhvr>
                                      <p:to>
                                        <p:strVal val="visible"/>
                                      </p:to>
                                    </p:set>
                                    <p:animEffect transition="in" filter="fade">
                                      <p:cBhvr>
                                        <p:cTn id="7" dur="500"/>
                                        <p:tgtEl>
                                          <p:spTgt spid="8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9">
                                            <p:txEl>
                                              <p:pRg st="1" end="1"/>
                                            </p:txEl>
                                          </p:spTgt>
                                        </p:tgtEl>
                                        <p:attrNameLst>
                                          <p:attrName>style.visibility</p:attrName>
                                        </p:attrNameLst>
                                      </p:cBhvr>
                                      <p:to>
                                        <p:strVal val="visible"/>
                                      </p:to>
                                    </p:set>
                                    <p:animEffect transition="in" filter="fade">
                                      <p:cBhvr>
                                        <p:cTn id="12" dur="500"/>
                                        <p:tgtEl>
                                          <p:spTgt spid="8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9">
                                            <p:txEl>
                                              <p:pRg st="2" end="2"/>
                                            </p:txEl>
                                          </p:spTgt>
                                        </p:tgtEl>
                                        <p:attrNameLst>
                                          <p:attrName>style.visibility</p:attrName>
                                        </p:attrNameLst>
                                      </p:cBhvr>
                                      <p:to>
                                        <p:strVal val="visible"/>
                                      </p:to>
                                    </p:set>
                                    <p:animEffect transition="in" filter="fade">
                                      <p:cBhvr>
                                        <p:cTn id="17" dur="500"/>
                                        <p:tgtEl>
                                          <p:spTgt spid="8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xEl>
                                              <p:pRg st="3" end="3"/>
                                            </p:txEl>
                                          </p:spTgt>
                                        </p:tgtEl>
                                        <p:attrNameLst>
                                          <p:attrName>style.visibility</p:attrName>
                                        </p:attrNameLst>
                                      </p:cBhvr>
                                      <p:to>
                                        <p:strVal val="visible"/>
                                      </p:to>
                                    </p:set>
                                    <p:animEffect transition="in" filter="fade">
                                      <p:cBhvr>
                                        <p:cTn id="22" dur="500"/>
                                        <p:tgtEl>
                                          <p:spTgt spid="8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
                                            <p:txEl>
                                              <p:pRg st="4" end="4"/>
                                            </p:txEl>
                                          </p:spTgt>
                                        </p:tgtEl>
                                        <p:attrNameLst>
                                          <p:attrName>style.visibility</p:attrName>
                                        </p:attrNameLst>
                                      </p:cBhvr>
                                      <p:to>
                                        <p:strVal val="visible"/>
                                      </p:to>
                                    </p:set>
                                    <p:animEffect transition="in" filter="fade">
                                      <p:cBhvr>
                                        <p:cTn id="27" dur="500"/>
                                        <p:tgtEl>
                                          <p:spTgt spid="8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
                                            <p:txEl>
                                              <p:pRg st="5" end="5"/>
                                            </p:txEl>
                                          </p:spTgt>
                                        </p:tgtEl>
                                        <p:attrNameLst>
                                          <p:attrName>style.visibility</p:attrName>
                                        </p:attrNameLst>
                                      </p:cBhvr>
                                      <p:to>
                                        <p:strVal val="visible"/>
                                      </p:to>
                                    </p:set>
                                    <p:animEffect transition="in" filter="fade">
                                      <p:cBhvr>
                                        <p:cTn id="32" dur="500"/>
                                        <p:tgtEl>
                                          <p:spTgt spid="8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9">
                                            <p:txEl>
                                              <p:pRg st="6" end="6"/>
                                            </p:txEl>
                                          </p:spTgt>
                                        </p:tgtEl>
                                        <p:attrNameLst>
                                          <p:attrName>style.visibility</p:attrName>
                                        </p:attrNameLst>
                                      </p:cBhvr>
                                      <p:to>
                                        <p:strVal val="visible"/>
                                      </p:to>
                                    </p:set>
                                    <p:animEffect transition="in" filter="fade">
                                      <p:cBhvr>
                                        <p:cTn id="37" dur="500"/>
                                        <p:tgtEl>
                                          <p:spTgt spid="8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9">
                                            <p:txEl>
                                              <p:pRg st="7" end="7"/>
                                            </p:txEl>
                                          </p:spTgt>
                                        </p:tgtEl>
                                        <p:attrNameLst>
                                          <p:attrName>style.visibility</p:attrName>
                                        </p:attrNameLst>
                                      </p:cBhvr>
                                      <p:to>
                                        <p:strVal val="visible"/>
                                      </p:to>
                                    </p:set>
                                    <p:animEffect transition="in" filter="fade">
                                      <p:cBhvr>
                                        <p:cTn id="42" dur="500"/>
                                        <p:tgtEl>
                                          <p:spTgt spid="8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9">
                                            <p:txEl>
                                              <p:pRg st="8" end="8"/>
                                            </p:txEl>
                                          </p:spTgt>
                                        </p:tgtEl>
                                        <p:attrNameLst>
                                          <p:attrName>style.visibility</p:attrName>
                                        </p:attrNameLst>
                                      </p:cBhvr>
                                      <p:to>
                                        <p:strVal val="visible"/>
                                      </p:to>
                                    </p:set>
                                    <p:animEffect transition="in" filter="fade">
                                      <p:cBhvr>
                                        <p:cTn id="47" dur="500"/>
                                        <p:tgtEl>
                                          <p:spTgt spid="8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9">
                                            <p:txEl>
                                              <p:pRg st="9" end="9"/>
                                            </p:txEl>
                                          </p:spTgt>
                                        </p:tgtEl>
                                        <p:attrNameLst>
                                          <p:attrName>style.visibility</p:attrName>
                                        </p:attrNameLst>
                                      </p:cBhvr>
                                      <p:to>
                                        <p:strVal val="visible"/>
                                      </p:to>
                                    </p:set>
                                    <p:animEffect transition="in" filter="fade">
                                      <p:cBhvr>
                                        <p:cTn id="52" dur="500"/>
                                        <p:tgtEl>
                                          <p:spTgt spid="8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g6ba8e2ea2c_0_249"/>
          <p:cNvPicPr preferRelativeResize="0"/>
          <p:nvPr/>
        </p:nvPicPr>
        <p:blipFill rotWithShape="1">
          <a:blip r:embed="rId3">
            <a:alphaModFix/>
          </a:blip>
          <a:srcRect l="806" r="806"/>
          <a:stretch/>
        </p:blipFill>
        <p:spPr>
          <a:xfrm>
            <a:off x="0" y="0"/>
            <a:ext cx="4246445" cy="6857997"/>
          </a:xfrm>
          <a:prstGeom prst="rect">
            <a:avLst/>
          </a:prstGeom>
          <a:noFill/>
          <a:ln>
            <a:noFill/>
          </a:ln>
        </p:spPr>
      </p:pic>
      <p:sp>
        <p:nvSpPr>
          <p:cNvPr id="96" name="Google Shape;96;g6ba8e2ea2c_0_249"/>
          <p:cNvSpPr/>
          <p:nvPr/>
        </p:nvSpPr>
        <p:spPr>
          <a:xfrm>
            <a:off x="2951275" y="271375"/>
            <a:ext cx="4957800" cy="199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g6ba8e2ea2c_0_249"/>
          <p:cNvSpPr txBox="1"/>
          <p:nvPr/>
        </p:nvSpPr>
        <p:spPr>
          <a:xfrm>
            <a:off x="3110500" y="496075"/>
            <a:ext cx="3955200" cy="1546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Why is the Selection, Recruitment, and Retention of Top Talent so Critical?</a:t>
            </a:r>
            <a:endParaRPr sz="2400">
              <a:solidFill>
                <a:srgbClr val="073763"/>
              </a:solidFill>
              <a:latin typeface="Open Sans ExtraBold"/>
              <a:ea typeface="Open Sans ExtraBold"/>
              <a:cs typeface="Open Sans ExtraBold"/>
              <a:sym typeface="Open Sans ExtraBold"/>
            </a:endParaRPr>
          </a:p>
        </p:txBody>
      </p:sp>
      <p:sp>
        <p:nvSpPr>
          <p:cNvPr id="98" name="Google Shape;98;g6ba8e2ea2c_0_249"/>
          <p:cNvSpPr txBox="1"/>
          <p:nvPr/>
        </p:nvSpPr>
        <p:spPr>
          <a:xfrm>
            <a:off x="4533027" y="3583075"/>
            <a:ext cx="4436400" cy="3047100"/>
          </a:xfrm>
          <a:prstGeom prst="rect">
            <a:avLst/>
          </a:prstGeom>
          <a:noFill/>
          <a:ln>
            <a:noFill/>
          </a:ln>
        </p:spPr>
        <p:txBody>
          <a:bodyPr spcFirstLastPara="1" wrap="square" lIns="91425" tIns="45700" rIns="91425" bIns="45700" anchor="t" anchorCtr="0">
            <a:noAutofit/>
          </a:bodyPr>
          <a:lstStyle/>
          <a:p>
            <a:pPr marL="342900" marR="0" lvl="0" indent="-355600" algn="l" rtl="0">
              <a:spcBef>
                <a:spcPts val="0"/>
              </a:spcBef>
              <a:spcAft>
                <a:spcPts val="0"/>
              </a:spcAft>
              <a:buClr>
                <a:srgbClr val="434343"/>
              </a:buClr>
              <a:buSzPts val="1200"/>
              <a:buFont typeface="Open Sans"/>
              <a:buChar char="∙"/>
            </a:pPr>
            <a:r>
              <a:rPr lang="en-US" sz="1200">
                <a:solidFill>
                  <a:srgbClr val="434343"/>
                </a:solidFill>
                <a:latin typeface="Open Sans"/>
                <a:ea typeface="Open Sans"/>
                <a:cs typeface="Open Sans"/>
                <a:sym typeface="Open Sans"/>
              </a:rPr>
              <a:t>Cost of hiring a new person (advertising, interviewing, screening, hiring)</a:t>
            </a:r>
            <a:endParaRPr sz="1200">
              <a:solidFill>
                <a:srgbClr val="434343"/>
              </a:solidFill>
              <a:latin typeface="Open Sans"/>
              <a:ea typeface="Open Sans"/>
              <a:cs typeface="Open Sans"/>
              <a:sym typeface="Open Sans"/>
            </a:endParaRPr>
          </a:p>
          <a:p>
            <a:pPr marL="342900" marR="0" lvl="0" indent="-355600" algn="l" rtl="0">
              <a:spcBef>
                <a:spcPts val="0"/>
              </a:spcBef>
              <a:spcAft>
                <a:spcPts val="0"/>
              </a:spcAft>
              <a:buClr>
                <a:srgbClr val="434343"/>
              </a:buClr>
              <a:buSzPts val="1200"/>
              <a:buFont typeface="Open Sans"/>
              <a:buChar char="∙"/>
            </a:pPr>
            <a:r>
              <a:rPr lang="en-US" sz="1200">
                <a:solidFill>
                  <a:srgbClr val="434343"/>
                </a:solidFill>
                <a:latin typeface="Open Sans"/>
                <a:ea typeface="Open Sans"/>
                <a:cs typeface="Open Sans"/>
                <a:sym typeface="Open Sans"/>
              </a:rPr>
              <a:t>Cost of onboarding a new person (training, management time)</a:t>
            </a:r>
            <a:endParaRPr sz="1200">
              <a:solidFill>
                <a:srgbClr val="434343"/>
              </a:solidFill>
              <a:latin typeface="Open Sans"/>
              <a:ea typeface="Open Sans"/>
              <a:cs typeface="Open Sans"/>
              <a:sym typeface="Open Sans"/>
            </a:endParaRPr>
          </a:p>
          <a:p>
            <a:pPr marL="342900" marR="0" lvl="0" indent="-355600" algn="l" rtl="0">
              <a:spcBef>
                <a:spcPts val="0"/>
              </a:spcBef>
              <a:spcAft>
                <a:spcPts val="0"/>
              </a:spcAft>
              <a:buClr>
                <a:srgbClr val="434343"/>
              </a:buClr>
              <a:buSzPts val="1200"/>
              <a:buFont typeface="Open Sans"/>
              <a:buChar char="∙"/>
            </a:pPr>
            <a:r>
              <a:rPr lang="en-US" sz="1200">
                <a:solidFill>
                  <a:srgbClr val="434343"/>
                </a:solidFill>
                <a:latin typeface="Open Sans"/>
                <a:ea typeface="Open Sans"/>
                <a:cs typeface="Open Sans"/>
                <a:sym typeface="Open Sans"/>
              </a:rPr>
              <a:t>Lost productivity (a new person may take one to two years to reach the productivity of an existing person)</a:t>
            </a:r>
            <a:endParaRPr sz="1200">
              <a:solidFill>
                <a:srgbClr val="434343"/>
              </a:solidFill>
              <a:latin typeface="Open Sans"/>
              <a:ea typeface="Open Sans"/>
              <a:cs typeface="Open Sans"/>
              <a:sym typeface="Open Sans"/>
            </a:endParaRPr>
          </a:p>
          <a:p>
            <a:pPr marL="342900" marR="0" lvl="0" indent="-355600" algn="l" rtl="0">
              <a:spcBef>
                <a:spcPts val="0"/>
              </a:spcBef>
              <a:spcAft>
                <a:spcPts val="0"/>
              </a:spcAft>
              <a:buClr>
                <a:srgbClr val="434343"/>
              </a:buClr>
              <a:buSzPts val="1200"/>
              <a:buFont typeface="Open Sans"/>
              <a:buChar char="∙"/>
            </a:pPr>
            <a:r>
              <a:rPr lang="en-US" sz="1200">
                <a:solidFill>
                  <a:srgbClr val="434343"/>
                </a:solidFill>
                <a:latin typeface="Open Sans"/>
                <a:ea typeface="Open Sans"/>
                <a:cs typeface="Open Sans"/>
                <a:sym typeface="Open Sans"/>
              </a:rPr>
              <a:t>Lost engagement (other employees who see high turnover may disengage and lose productivity)</a:t>
            </a:r>
            <a:endParaRPr sz="1200">
              <a:solidFill>
                <a:srgbClr val="434343"/>
              </a:solidFill>
              <a:latin typeface="Open Sans"/>
              <a:ea typeface="Open Sans"/>
              <a:cs typeface="Open Sans"/>
              <a:sym typeface="Open Sans"/>
            </a:endParaRPr>
          </a:p>
          <a:p>
            <a:pPr marL="342900" marR="0" lvl="0" indent="-355600" algn="l" rtl="0">
              <a:spcBef>
                <a:spcPts val="0"/>
              </a:spcBef>
              <a:spcAft>
                <a:spcPts val="0"/>
              </a:spcAft>
              <a:buClr>
                <a:srgbClr val="434343"/>
              </a:buClr>
              <a:buSzPts val="1200"/>
              <a:buFont typeface="Open Sans"/>
              <a:buChar char="∙"/>
            </a:pPr>
            <a:r>
              <a:rPr lang="en-US" sz="1200">
                <a:solidFill>
                  <a:srgbClr val="434343"/>
                </a:solidFill>
                <a:latin typeface="Open Sans"/>
                <a:ea typeface="Open Sans"/>
                <a:cs typeface="Open Sans"/>
                <a:sym typeface="Open Sans"/>
              </a:rPr>
              <a:t>Customer service and errors (new employees take longer and are often less adept at solving problems). In healthcare this may result in much higher error rates, illness, and other very expensive costs (which are not seen by HR)</a:t>
            </a:r>
            <a:endParaRPr sz="1200">
              <a:solidFill>
                <a:srgbClr val="434343"/>
              </a:solidFill>
              <a:latin typeface="Open Sans"/>
              <a:ea typeface="Open Sans"/>
              <a:cs typeface="Open Sans"/>
              <a:sym typeface="Open Sans"/>
            </a:endParaRPr>
          </a:p>
          <a:p>
            <a:pPr marL="342900" marR="0" lvl="0" indent="-355600" algn="l" rtl="0">
              <a:spcBef>
                <a:spcPts val="0"/>
              </a:spcBef>
              <a:spcAft>
                <a:spcPts val="0"/>
              </a:spcAft>
              <a:buClr>
                <a:srgbClr val="434343"/>
              </a:buClr>
              <a:buSzPts val="1200"/>
              <a:buFont typeface="Open Sans"/>
              <a:buChar char="∙"/>
            </a:pPr>
            <a:r>
              <a:rPr lang="en-US" sz="1200">
                <a:solidFill>
                  <a:srgbClr val="434343"/>
                </a:solidFill>
                <a:latin typeface="Open Sans"/>
                <a:ea typeface="Open Sans"/>
                <a:cs typeface="Open Sans"/>
                <a:sym typeface="Open Sans"/>
              </a:rPr>
              <a:t>Training cost (over 2-3 years you likely invest 10-20% of an employee's salary or more in training, that is gone)</a:t>
            </a:r>
            <a:endParaRPr sz="1200">
              <a:solidFill>
                <a:srgbClr val="434343"/>
              </a:solidFill>
              <a:latin typeface="Open Sans"/>
              <a:ea typeface="Open Sans"/>
              <a:cs typeface="Open Sans"/>
              <a:sym typeface="Open Sans"/>
            </a:endParaRPr>
          </a:p>
          <a:p>
            <a:pPr marL="342900" marR="0" lvl="0" indent="-355600" algn="l" rtl="0">
              <a:spcBef>
                <a:spcPts val="0"/>
              </a:spcBef>
              <a:spcAft>
                <a:spcPts val="0"/>
              </a:spcAft>
              <a:buClr>
                <a:srgbClr val="434343"/>
              </a:buClr>
              <a:buSzPts val="1200"/>
              <a:buFont typeface="Open Sans"/>
              <a:buChar char="∙"/>
            </a:pPr>
            <a:r>
              <a:rPr lang="en-US" sz="1200">
                <a:solidFill>
                  <a:srgbClr val="434343"/>
                </a:solidFill>
                <a:latin typeface="Open Sans"/>
                <a:ea typeface="Open Sans"/>
                <a:cs typeface="Open Sans"/>
                <a:sym typeface="Open Sans"/>
              </a:rPr>
              <a:t>Cultural impact (whenever someone leaves others take time to ask "why?").</a:t>
            </a:r>
            <a:endParaRPr sz="1200">
              <a:solidFill>
                <a:srgbClr val="434343"/>
              </a:solidFill>
              <a:latin typeface="Open Sans"/>
              <a:ea typeface="Open Sans"/>
              <a:cs typeface="Open Sans"/>
              <a:sym typeface="Open Sans"/>
            </a:endParaRPr>
          </a:p>
        </p:txBody>
      </p:sp>
      <p:sp>
        <p:nvSpPr>
          <p:cNvPr id="99" name="Google Shape;99;g6ba8e2ea2c_0_249"/>
          <p:cNvSpPr/>
          <p:nvPr/>
        </p:nvSpPr>
        <p:spPr>
          <a:xfrm>
            <a:off x="4499425" y="2333275"/>
            <a:ext cx="4503600" cy="959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a:solidFill>
                  <a:srgbClr val="434343"/>
                </a:solidFill>
                <a:latin typeface="Open Sans"/>
                <a:ea typeface="Open Sans"/>
                <a:cs typeface="Open Sans"/>
                <a:sym typeface="Open Sans"/>
              </a:rPr>
              <a:t>Many studies show that the total cost of losing an employee can range from tens of thousands of dollars to as high as one and a half times annual salary.</a:t>
            </a:r>
            <a:endParaRPr sz="1600" b="1" u="sng">
              <a:solidFill>
                <a:srgbClr val="434343"/>
              </a:solidFill>
              <a:latin typeface="Open Sans"/>
              <a:ea typeface="Open Sans"/>
              <a:cs typeface="Open Sans"/>
              <a:sym typeface="Open Sans"/>
            </a:endParaRPr>
          </a:p>
        </p:txBody>
      </p:sp>
      <p:sp>
        <p:nvSpPr>
          <p:cNvPr id="100" name="Google Shape;100;g6ba8e2ea2c_0_249"/>
          <p:cNvSpPr txBox="1"/>
          <p:nvPr/>
        </p:nvSpPr>
        <p:spPr>
          <a:xfrm>
            <a:off x="520175" y="2413125"/>
            <a:ext cx="3206100" cy="14910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Clr>
                <a:schemeClr val="dk1"/>
              </a:buClr>
              <a:buFont typeface="Arial"/>
              <a:buNone/>
            </a:pPr>
            <a:r>
              <a:rPr lang="en-US" sz="2400">
                <a:solidFill>
                  <a:srgbClr val="FFFFFF"/>
                </a:solidFill>
                <a:latin typeface="Comfortaa Regular"/>
                <a:ea typeface="Comfortaa Regular"/>
                <a:cs typeface="Comfortaa Regular"/>
                <a:sym typeface="Comfortaa Regular"/>
              </a:rPr>
              <a:t>Consider the real "total cost" of losing an employee</a:t>
            </a:r>
            <a:endParaRPr sz="2400">
              <a:solidFill>
                <a:srgbClr val="FFFFFF"/>
              </a:solidFill>
              <a:latin typeface="Comfortaa Regular"/>
              <a:ea typeface="Comfortaa Regular"/>
              <a:cs typeface="Comfortaa Regular"/>
              <a:sym typeface="Comfortaa Regul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5"/>
          <p:cNvPicPr preferRelativeResize="0"/>
          <p:nvPr/>
        </p:nvPicPr>
        <p:blipFill rotWithShape="1">
          <a:blip r:embed="rId3">
            <a:alphaModFix/>
          </a:blip>
          <a:srcRect l="563" r="563"/>
          <a:stretch/>
        </p:blipFill>
        <p:spPr>
          <a:xfrm>
            <a:off x="4876800" y="0"/>
            <a:ext cx="4267203" cy="6858000"/>
          </a:xfrm>
          <a:prstGeom prst="rect">
            <a:avLst/>
          </a:prstGeom>
          <a:noFill/>
          <a:ln>
            <a:noFill/>
          </a:ln>
        </p:spPr>
      </p:pic>
      <p:sp>
        <p:nvSpPr>
          <p:cNvPr id="106" name="Google Shape;106;p5"/>
          <p:cNvSpPr/>
          <p:nvPr/>
        </p:nvSpPr>
        <p:spPr>
          <a:xfrm>
            <a:off x="2503400" y="476650"/>
            <a:ext cx="4957800" cy="199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txBox="1"/>
          <p:nvPr/>
        </p:nvSpPr>
        <p:spPr>
          <a:xfrm>
            <a:off x="3181750" y="870575"/>
            <a:ext cx="3937500" cy="831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Value Planning Concepts from the For Profit World</a:t>
            </a:r>
            <a:endParaRPr sz="2400">
              <a:solidFill>
                <a:srgbClr val="073763"/>
              </a:solidFill>
              <a:latin typeface="Open Sans ExtraBold"/>
              <a:ea typeface="Open Sans ExtraBold"/>
              <a:cs typeface="Open Sans ExtraBold"/>
              <a:sym typeface="Open Sans ExtraBold"/>
            </a:endParaRPr>
          </a:p>
        </p:txBody>
      </p:sp>
      <p:sp>
        <p:nvSpPr>
          <p:cNvPr id="108" name="Google Shape;108;p5"/>
          <p:cNvSpPr txBox="1"/>
          <p:nvPr/>
        </p:nvSpPr>
        <p:spPr>
          <a:xfrm>
            <a:off x="998375" y="2472550"/>
            <a:ext cx="5943600" cy="310860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b="1">
                <a:solidFill>
                  <a:srgbClr val="434343"/>
                </a:solidFill>
                <a:latin typeface="Open Sans"/>
                <a:ea typeface="Open Sans"/>
                <a:cs typeface="Open Sans"/>
                <a:sym typeface="Open Sans"/>
              </a:rPr>
              <a:t>Exit Plan</a:t>
            </a:r>
            <a:endParaRPr b="1">
              <a:solidFill>
                <a:srgbClr val="434343"/>
              </a:solidFill>
              <a:latin typeface="Open Sans"/>
              <a:ea typeface="Open Sans"/>
              <a:cs typeface="Open Sans"/>
              <a:sym typeface="Open Sans"/>
            </a:endParaRPr>
          </a:p>
          <a:p>
            <a:pPr marL="742950" marR="0" lvl="1" indent="-285750" algn="just" rtl="0">
              <a:spcBef>
                <a:spcPts val="0"/>
              </a:spcBef>
              <a:spcAft>
                <a:spcPts val="0"/>
              </a:spcAft>
              <a:buClr>
                <a:srgbClr val="434343"/>
              </a:buClr>
              <a:buSzPts val="1600"/>
              <a:buFont typeface="Open Sans"/>
              <a:buChar char="•"/>
            </a:pPr>
            <a:r>
              <a:rPr lang="en-US" sz="1600" i="0" u="none" strike="noStrike" cap="none">
                <a:solidFill>
                  <a:srgbClr val="434343"/>
                </a:solidFill>
                <a:latin typeface="Open Sans"/>
                <a:ea typeface="Open Sans"/>
                <a:cs typeface="Open Sans"/>
                <a:sym typeface="Open Sans"/>
              </a:rPr>
              <a:t>External Sale</a:t>
            </a:r>
            <a:endParaRPr>
              <a:solidFill>
                <a:srgbClr val="434343"/>
              </a:solidFill>
              <a:latin typeface="Open Sans"/>
              <a:ea typeface="Open Sans"/>
              <a:cs typeface="Open Sans"/>
              <a:sym typeface="Open Sans"/>
            </a:endParaRPr>
          </a:p>
          <a:p>
            <a:pPr marL="742950" marR="0" lvl="1" indent="-285750" algn="just" rtl="0">
              <a:spcBef>
                <a:spcPts val="0"/>
              </a:spcBef>
              <a:spcAft>
                <a:spcPts val="0"/>
              </a:spcAft>
              <a:buClr>
                <a:srgbClr val="434343"/>
              </a:buClr>
              <a:buSzPts val="1600"/>
              <a:buFont typeface="Open Sans"/>
              <a:buChar char="•"/>
            </a:pPr>
            <a:r>
              <a:rPr lang="en-US" sz="1600" i="0" u="none" strike="noStrike" cap="none">
                <a:solidFill>
                  <a:srgbClr val="434343"/>
                </a:solidFill>
                <a:latin typeface="Open Sans"/>
                <a:ea typeface="Open Sans"/>
                <a:cs typeface="Open Sans"/>
                <a:sym typeface="Open Sans"/>
              </a:rPr>
              <a:t>Internal Sale</a:t>
            </a:r>
            <a:endParaRPr>
              <a:solidFill>
                <a:srgbClr val="434343"/>
              </a:solidFill>
              <a:latin typeface="Open Sans"/>
              <a:ea typeface="Open Sans"/>
              <a:cs typeface="Open Sans"/>
              <a:sym typeface="Open Sans"/>
            </a:endParaRPr>
          </a:p>
          <a:p>
            <a:pPr marL="742950" marR="0" lvl="1" indent="-285750" algn="just" rtl="0">
              <a:spcBef>
                <a:spcPts val="0"/>
              </a:spcBef>
              <a:spcAft>
                <a:spcPts val="0"/>
              </a:spcAft>
              <a:buClr>
                <a:srgbClr val="434343"/>
              </a:buClr>
              <a:buSzPts val="1600"/>
              <a:buFont typeface="Open Sans"/>
              <a:buChar char="•"/>
            </a:pPr>
            <a:r>
              <a:rPr lang="en-US" sz="1600" i="0" u="none" strike="noStrike" cap="none">
                <a:solidFill>
                  <a:srgbClr val="434343"/>
                </a:solidFill>
                <a:latin typeface="Open Sans"/>
                <a:ea typeface="Open Sans"/>
                <a:cs typeface="Open Sans"/>
                <a:sym typeface="Open Sans"/>
              </a:rPr>
              <a:t>Recapitalization</a:t>
            </a:r>
            <a:endParaRPr>
              <a:solidFill>
                <a:srgbClr val="434343"/>
              </a:solidFill>
              <a:latin typeface="Open Sans"/>
              <a:ea typeface="Open Sans"/>
              <a:cs typeface="Open Sans"/>
              <a:sym typeface="Open Sans"/>
            </a:endParaRPr>
          </a:p>
          <a:p>
            <a:pPr marL="0" marR="0" lvl="0" indent="0" algn="just" rtl="0">
              <a:spcBef>
                <a:spcPts val="0"/>
              </a:spcBef>
              <a:spcAft>
                <a:spcPts val="0"/>
              </a:spcAft>
              <a:buNone/>
            </a:pPr>
            <a:endParaRPr sz="1600">
              <a:solidFill>
                <a:srgbClr val="434343"/>
              </a:solidFill>
              <a:latin typeface="Open Sans"/>
              <a:ea typeface="Open Sans"/>
              <a:cs typeface="Open Sans"/>
              <a:sym typeface="Open Sans"/>
            </a:endParaRPr>
          </a:p>
          <a:p>
            <a:pPr marL="0" marR="0" lvl="0" indent="0" algn="just" rtl="0">
              <a:spcBef>
                <a:spcPts val="0"/>
              </a:spcBef>
              <a:spcAft>
                <a:spcPts val="0"/>
              </a:spcAft>
              <a:buNone/>
            </a:pPr>
            <a:r>
              <a:rPr lang="en-US" sz="1600" b="1">
                <a:solidFill>
                  <a:srgbClr val="434343"/>
                </a:solidFill>
                <a:latin typeface="Open Sans"/>
                <a:ea typeface="Open Sans"/>
                <a:cs typeface="Open Sans"/>
                <a:sym typeface="Open Sans"/>
              </a:rPr>
              <a:t>Continuity Plan</a:t>
            </a:r>
            <a:endParaRPr b="1">
              <a:solidFill>
                <a:srgbClr val="434343"/>
              </a:solidFill>
              <a:latin typeface="Open Sans"/>
              <a:ea typeface="Open Sans"/>
              <a:cs typeface="Open Sans"/>
              <a:sym typeface="Open Sans"/>
            </a:endParaRPr>
          </a:p>
          <a:p>
            <a:pPr marL="742950" marR="0" lvl="1" indent="-285750" algn="just" rtl="0">
              <a:spcBef>
                <a:spcPts val="0"/>
              </a:spcBef>
              <a:spcAft>
                <a:spcPts val="0"/>
              </a:spcAft>
              <a:buClr>
                <a:srgbClr val="434343"/>
              </a:buClr>
              <a:buSzPts val="1600"/>
              <a:buFont typeface="Open Sans"/>
              <a:buChar char="•"/>
            </a:pPr>
            <a:r>
              <a:rPr lang="en-US" sz="1600" i="0" u="none" strike="noStrike" cap="none">
                <a:solidFill>
                  <a:srgbClr val="434343"/>
                </a:solidFill>
                <a:latin typeface="Open Sans"/>
                <a:ea typeface="Open Sans"/>
                <a:cs typeface="Open Sans"/>
                <a:sym typeface="Open Sans"/>
              </a:rPr>
              <a:t>Mission Continuity</a:t>
            </a:r>
            <a:endParaRPr>
              <a:solidFill>
                <a:srgbClr val="434343"/>
              </a:solidFill>
              <a:latin typeface="Open Sans"/>
              <a:ea typeface="Open Sans"/>
              <a:cs typeface="Open Sans"/>
              <a:sym typeface="Open Sans"/>
            </a:endParaRPr>
          </a:p>
          <a:p>
            <a:pPr marL="742950" marR="0" lvl="1" indent="-285750" algn="just" rtl="0">
              <a:spcBef>
                <a:spcPts val="0"/>
              </a:spcBef>
              <a:spcAft>
                <a:spcPts val="0"/>
              </a:spcAft>
              <a:buClr>
                <a:srgbClr val="434343"/>
              </a:buClr>
              <a:buSzPts val="1600"/>
              <a:buFont typeface="Open Sans"/>
              <a:buChar char="•"/>
            </a:pPr>
            <a:r>
              <a:rPr lang="en-US" sz="1600" i="0" u="none" strike="noStrike" cap="none">
                <a:solidFill>
                  <a:srgbClr val="434343"/>
                </a:solidFill>
                <a:latin typeface="Open Sans"/>
                <a:ea typeface="Open Sans"/>
                <a:cs typeface="Open Sans"/>
                <a:sym typeface="Open Sans"/>
              </a:rPr>
              <a:t>Project Continuity</a:t>
            </a:r>
            <a:endParaRPr>
              <a:solidFill>
                <a:srgbClr val="434343"/>
              </a:solidFill>
              <a:latin typeface="Open Sans"/>
              <a:ea typeface="Open Sans"/>
              <a:cs typeface="Open Sans"/>
              <a:sym typeface="Open Sans"/>
            </a:endParaRPr>
          </a:p>
          <a:p>
            <a:pPr marL="0" marR="0" lvl="0" indent="0" algn="just" rtl="0">
              <a:spcBef>
                <a:spcPts val="0"/>
              </a:spcBef>
              <a:spcAft>
                <a:spcPts val="0"/>
              </a:spcAft>
              <a:buNone/>
            </a:pPr>
            <a:endParaRPr sz="1600">
              <a:solidFill>
                <a:srgbClr val="434343"/>
              </a:solidFill>
              <a:latin typeface="Open Sans"/>
              <a:ea typeface="Open Sans"/>
              <a:cs typeface="Open Sans"/>
              <a:sym typeface="Open Sans"/>
            </a:endParaRPr>
          </a:p>
          <a:p>
            <a:pPr marL="0" marR="0" lvl="0" indent="0" algn="just" rtl="0">
              <a:spcBef>
                <a:spcPts val="0"/>
              </a:spcBef>
              <a:spcAft>
                <a:spcPts val="0"/>
              </a:spcAft>
              <a:buNone/>
            </a:pPr>
            <a:r>
              <a:rPr lang="en-US" sz="1600" b="1">
                <a:solidFill>
                  <a:srgbClr val="434343"/>
                </a:solidFill>
                <a:latin typeface="Open Sans"/>
                <a:ea typeface="Open Sans"/>
                <a:cs typeface="Open Sans"/>
                <a:sym typeface="Open Sans"/>
              </a:rPr>
              <a:t>Value Measure</a:t>
            </a:r>
            <a:endParaRPr b="1">
              <a:solidFill>
                <a:srgbClr val="434343"/>
              </a:solidFill>
              <a:latin typeface="Open Sans"/>
              <a:ea typeface="Open Sans"/>
              <a:cs typeface="Open Sans"/>
              <a:sym typeface="Open Sans"/>
            </a:endParaRPr>
          </a:p>
          <a:p>
            <a:pPr marL="742950" marR="0" lvl="1" indent="-285750" algn="just" rtl="0">
              <a:spcBef>
                <a:spcPts val="0"/>
              </a:spcBef>
              <a:spcAft>
                <a:spcPts val="0"/>
              </a:spcAft>
              <a:buClr>
                <a:srgbClr val="434343"/>
              </a:buClr>
              <a:buSzPts val="1600"/>
              <a:buFont typeface="Open Sans"/>
              <a:buChar char="•"/>
            </a:pPr>
            <a:r>
              <a:rPr lang="en-US" sz="1600" i="0" u="none" strike="noStrike" cap="none">
                <a:solidFill>
                  <a:srgbClr val="434343"/>
                </a:solidFill>
                <a:latin typeface="Open Sans"/>
                <a:ea typeface="Open Sans"/>
                <a:cs typeface="Open Sans"/>
                <a:sym typeface="Open Sans"/>
              </a:rPr>
              <a:t>Tangibles</a:t>
            </a:r>
            <a:endParaRPr>
              <a:solidFill>
                <a:srgbClr val="434343"/>
              </a:solidFill>
              <a:latin typeface="Open Sans"/>
              <a:ea typeface="Open Sans"/>
              <a:cs typeface="Open Sans"/>
              <a:sym typeface="Open Sans"/>
            </a:endParaRPr>
          </a:p>
          <a:p>
            <a:pPr marL="742950" marR="0" lvl="1" indent="-285750" algn="just" rtl="0">
              <a:spcBef>
                <a:spcPts val="0"/>
              </a:spcBef>
              <a:spcAft>
                <a:spcPts val="0"/>
              </a:spcAft>
              <a:buClr>
                <a:srgbClr val="434343"/>
              </a:buClr>
              <a:buSzPts val="1600"/>
              <a:buFont typeface="Open Sans"/>
              <a:buChar char="•"/>
            </a:pPr>
            <a:r>
              <a:rPr lang="en-US" sz="1600" i="0" u="none" strike="noStrike" cap="none">
                <a:solidFill>
                  <a:srgbClr val="434343"/>
                </a:solidFill>
                <a:latin typeface="Open Sans"/>
                <a:ea typeface="Open Sans"/>
                <a:cs typeface="Open Sans"/>
                <a:sym typeface="Open Sans"/>
              </a:rPr>
              <a:t>Intangibles</a:t>
            </a:r>
            <a:endParaRPr>
              <a:solidFill>
                <a:srgbClr val="434343"/>
              </a:solidFill>
              <a:latin typeface="Open Sans"/>
              <a:ea typeface="Open Sans"/>
              <a:cs typeface="Open Sans"/>
              <a:sym typeface="Open San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6"/>
          <p:cNvSpPr txBox="1"/>
          <p:nvPr/>
        </p:nvSpPr>
        <p:spPr>
          <a:xfrm>
            <a:off x="301713" y="253725"/>
            <a:ext cx="8077200" cy="83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Example Organizational Value Index</a:t>
            </a:r>
            <a:endParaRPr>
              <a:solidFill>
                <a:srgbClr val="073763"/>
              </a:solidFill>
              <a:latin typeface="Open Sans ExtraBold"/>
              <a:ea typeface="Open Sans ExtraBold"/>
              <a:cs typeface="Open Sans ExtraBold"/>
              <a:sym typeface="Open Sans ExtraBold"/>
            </a:endParaRPr>
          </a:p>
          <a:p>
            <a:pPr marL="0" marR="0" lvl="0" indent="0" algn="l" rtl="0">
              <a:spcBef>
                <a:spcPts val="360"/>
              </a:spcBef>
              <a:spcAft>
                <a:spcPts val="0"/>
              </a:spcAft>
              <a:buClr>
                <a:schemeClr val="lt1"/>
              </a:buClr>
              <a:buSzPts val="1800"/>
              <a:buFont typeface="Calibri"/>
              <a:buNone/>
            </a:pPr>
            <a:r>
              <a:rPr lang="en-US" sz="1800">
                <a:solidFill>
                  <a:srgbClr val="073763"/>
                </a:solidFill>
                <a:latin typeface="Open Sans"/>
                <a:ea typeface="Open Sans"/>
                <a:cs typeface="Open Sans"/>
                <a:sym typeface="Open Sans"/>
              </a:rPr>
              <a:t>Intangibles driving value</a:t>
            </a:r>
            <a:r>
              <a:rPr lang="en-US" sz="1800" b="1">
                <a:solidFill>
                  <a:srgbClr val="073763"/>
                </a:solidFill>
                <a:latin typeface="Open Sans"/>
                <a:ea typeface="Open Sans"/>
                <a:cs typeface="Open Sans"/>
                <a:sym typeface="Open Sans"/>
              </a:rPr>
              <a:t> </a:t>
            </a:r>
            <a:r>
              <a:rPr lang="en-US" sz="1800" b="1">
                <a:solidFill>
                  <a:srgbClr val="073763"/>
                </a:solidFill>
                <a:latin typeface="Calibri"/>
                <a:ea typeface="Calibri"/>
                <a:cs typeface="Calibri"/>
                <a:sym typeface="Calibri"/>
              </a:rPr>
              <a:t> </a:t>
            </a:r>
            <a:endParaRPr sz="1800" b="1">
              <a:solidFill>
                <a:srgbClr val="073763"/>
              </a:solidFill>
              <a:latin typeface="Calibri"/>
              <a:ea typeface="Calibri"/>
              <a:cs typeface="Calibri"/>
              <a:sym typeface="Calibri"/>
            </a:endParaRPr>
          </a:p>
        </p:txBody>
      </p:sp>
      <p:sp>
        <p:nvSpPr>
          <p:cNvPr id="114" name="Google Shape;114;p6"/>
          <p:cNvSpPr/>
          <p:nvPr/>
        </p:nvSpPr>
        <p:spPr>
          <a:xfrm>
            <a:off x="308344" y="1447800"/>
            <a:ext cx="45720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115" name="Google Shape;115;p6"/>
          <p:cNvPicPr preferRelativeResize="0"/>
          <p:nvPr/>
        </p:nvPicPr>
        <p:blipFill rotWithShape="1">
          <a:blip r:embed="rId3">
            <a:alphaModFix/>
          </a:blip>
          <a:srcRect/>
          <a:stretch/>
        </p:blipFill>
        <p:spPr>
          <a:xfrm>
            <a:off x="401271" y="1336080"/>
            <a:ext cx="8235779" cy="4609069"/>
          </a:xfrm>
          <a:prstGeom prst="rect">
            <a:avLst/>
          </a:prstGeom>
          <a:noFill/>
          <a:ln>
            <a:noFill/>
          </a:ln>
        </p:spPr>
      </p:pic>
      <p:sp>
        <p:nvSpPr>
          <p:cNvPr id="116" name="Google Shape;116;p6"/>
          <p:cNvSpPr/>
          <p:nvPr/>
        </p:nvSpPr>
        <p:spPr>
          <a:xfrm>
            <a:off x="374825" y="1334525"/>
            <a:ext cx="8324400" cy="2568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Google Shape;117;p6"/>
          <p:cNvSpPr/>
          <p:nvPr/>
        </p:nvSpPr>
        <p:spPr>
          <a:xfrm>
            <a:off x="401200" y="1045025"/>
            <a:ext cx="8235900" cy="1305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6"/>
          <p:cNvSpPr/>
          <p:nvPr/>
        </p:nvSpPr>
        <p:spPr>
          <a:xfrm>
            <a:off x="401225" y="1595525"/>
            <a:ext cx="3027900" cy="4349700"/>
          </a:xfrm>
          <a:prstGeom prst="rect">
            <a:avLst/>
          </a:prstGeom>
          <a:noFill/>
          <a:ln w="76200" cap="flat" cmpd="sng">
            <a:solidFill>
              <a:srgbClr val="0B539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7"/>
          <p:cNvPicPr preferRelativeResize="0"/>
          <p:nvPr/>
        </p:nvPicPr>
        <p:blipFill rotWithShape="1">
          <a:blip r:embed="rId3">
            <a:alphaModFix/>
          </a:blip>
          <a:srcRect t="248" b="248"/>
          <a:stretch/>
        </p:blipFill>
        <p:spPr>
          <a:xfrm>
            <a:off x="-727787" y="-48675"/>
            <a:ext cx="7286624" cy="6858000"/>
          </a:xfrm>
          <a:prstGeom prst="rect">
            <a:avLst/>
          </a:prstGeom>
          <a:noFill/>
          <a:ln>
            <a:noFill/>
          </a:ln>
        </p:spPr>
      </p:pic>
      <p:sp>
        <p:nvSpPr>
          <p:cNvPr id="124" name="Google Shape;124;p7"/>
          <p:cNvSpPr/>
          <p:nvPr/>
        </p:nvSpPr>
        <p:spPr>
          <a:xfrm>
            <a:off x="2438075" y="345000"/>
            <a:ext cx="4957800" cy="199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7"/>
          <p:cNvSpPr txBox="1"/>
          <p:nvPr/>
        </p:nvSpPr>
        <p:spPr>
          <a:xfrm>
            <a:off x="2895275" y="896800"/>
            <a:ext cx="4043400" cy="83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Organizational Value Index Applied</a:t>
            </a:r>
            <a:endParaRPr>
              <a:solidFill>
                <a:srgbClr val="073763"/>
              </a:solidFill>
              <a:latin typeface="Open Sans ExtraBold"/>
              <a:ea typeface="Open Sans ExtraBold"/>
              <a:cs typeface="Open Sans ExtraBold"/>
              <a:sym typeface="Open Sans ExtraBold"/>
            </a:endParaRPr>
          </a:p>
        </p:txBody>
      </p:sp>
      <p:grpSp>
        <p:nvGrpSpPr>
          <p:cNvPr id="126" name="Google Shape;126;p7"/>
          <p:cNvGrpSpPr/>
          <p:nvPr/>
        </p:nvGrpSpPr>
        <p:grpSpPr>
          <a:xfrm rot="2700000">
            <a:off x="4532357" y="3973206"/>
            <a:ext cx="2460276" cy="2460276"/>
            <a:chOff x="6254516" y="1318143"/>
            <a:chExt cx="2460300" cy="2460300"/>
          </a:xfrm>
        </p:grpSpPr>
        <p:sp>
          <p:nvSpPr>
            <p:cNvPr id="127" name="Google Shape;127;p7"/>
            <p:cNvSpPr/>
            <p:nvPr/>
          </p:nvSpPr>
          <p:spPr>
            <a:xfrm rot="2700000">
              <a:off x="7239866" y="1053398"/>
              <a:ext cx="489601" cy="2989789"/>
            </a:xfrm>
            <a:prstGeom prst="roundRect">
              <a:avLst>
                <a:gd name="adj" fmla="val 50000"/>
              </a:avLst>
            </a:prstGeom>
            <a:solidFill>
              <a:srgbClr val="307B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7"/>
            <p:cNvSpPr/>
            <p:nvPr/>
          </p:nvSpPr>
          <p:spPr>
            <a:xfrm rot="-2700000">
              <a:off x="6443995" y="3255432"/>
              <a:ext cx="326259" cy="326259"/>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900" b="1">
                  <a:solidFill>
                    <a:srgbClr val="307BF3"/>
                  </a:solidFill>
                  <a:latin typeface="Roboto"/>
                  <a:ea typeface="Roboto"/>
                  <a:cs typeface="Roboto"/>
                  <a:sym typeface="Roboto"/>
                </a:rPr>
                <a:t>5</a:t>
              </a:r>
              <a:endParaRPr sz="900" b="1">
                <a:solidFill>
                  <a:srgbClr val="307BF3"/>
                </a:solidFill>
                <a:latin typeface="Roboto"/>
                <a:ea typeface="Roboto"/>
                <a:cs typeface="Roboto"/>
                <a:sym typeface="Roboto"/>
              </a:endParaRPr>
            </a:p>
          </p:txBody>
        </p:sp>
        <p:sp>
          <p:nvSpPr>
            <p:cNvPr id="129" name="Google Shape;129;p7"/>
            <p:cNvSpPr txBox="1"/>
            <p:nvPr/>
          </p:nvSpPr>
          <p:spPr>
            <a:xfrm rot="-2700000">
              <a:off x="6375763" y="2297099"/>
              <a:ext cx="2378424" cy="34280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100" b="1">
                  <a:solidFill>
                    <a:srgbClr val="FFFFFF"/>
                  </a:solidFill>
                  <a:latin typeface="Roboto"/>
                  <a:ea typeface="Roboto"/>
                  <a:cs typeface="Roboto"/>
                  <a:sym typeface="Roboto"/>
                </a:rPr>
                <a:t>10M X 7 = $70,000,000.00</a:t>
              </a:r>
              <a:endParaRPr sz="1100" b="1">
                <a:solidFill>
                  <a:srgbClr val="FFFFFF"/>
                </a:solidFill>
                <a:latin typeface="Roboto"/>
                <a:ea typeface="Roboto"/>
                <a:cs typeface="Roboto"/>
                <a:sym typeface="Roboto"/>
              </a:endParaRPr>
            </a:p>
          </p:txBody>
        </p:sp>
      </p:grpSp>
      <p:grpSp>
        <p:nvGrpSpPr>
          <p:cNvPr id="130" name="Google Shape;130;p7"/>
          <p:cNvGrpSpPr/>
          <p:nvPr/>
        </p:nvGrpSpPr>
        <p:grpSpPr>
          <a:xfrm rot="2700000">
            <a:off x="4980018" y="3228779"/>
            <a:ext cx="2460276" cy="2460276"/>
            <a:chOff x="4761418" y="1318143"/>
            <a:chExt cx="2460300" cy="2460300"/>
          </a:xfrm>
        </p:grpSpPr>
        <p:sp>
          <p:nvSpPr>
            <p:cNvPr id="131" name="Google Shape;131;p7"/>
            <p:cNvSpPr/>
            <p:nvPr/>
          </p:nvSpPr>
          <p:spPr>
            <a:xfrm rot="2700000">
              <a:off x="5746767" y="1053398"/>
              <a:ext cx="489601" cy="2989789"/>
            </a:xfrm>
            <a:prstGeom prst="roundRect">
              <a:avLst>
                <a:gd name="adj" fmla="val 50000"/>
              </a:avLst>
            </a:prstGeom>
            <a:solidFill>
              <a:srgbClr val="0E65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7"/>
            <p:cNvSpPr/>
            <p:nvPr/>
          </p:nvSpPr>
          <p:spPr>
            <a:xfrm rot="-2700000">
              <a:off x="4950896" y="3255432"/>
              <a:ext cx="326259" cy="326259"/>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900" b="1">
                  <a:solidFill>
                    <a:srgbClr val="0E65F0"/>
                  </a:solidFill>
                  <a:latin typeface="Roboto"/>
                  <a:ea typeface="Roboto"/>
                  <a:cs typeface="Roboto"/>
                  <a:sym typeface="Roboto"/>
                </a:rPr>
                <a:t>4</a:t>
              </a:r>
              <a:endParaRPr sz="900" b="1">
                <a:solidFill>
                  <a:srgbClr val="0E65F0"/>
                </a:solidFill>
                <a:latin typeface="Roboto"/>
                <a:ea typeface="Roboto"/>
                <a:cs typeface="Roboto"/>
                <a:sym typeface="Roboto"/>
              </a:endParaRPr>
            </a:p>
          </p:txBody>
        </p:sp>
        <p:sp>
          <p:nvSpPr>
            <p:cNvPr id="133" name="Google Shape;133;p7"/>
            <p:cNvSpPr txBox="1"/>
            <p:nvPr/>
          </p:nvSpPr>
          <p:spPr>
            <a:xfrm rot="-2700000">
              <a:off x="4896424" y="2302799"/>
              <a:ext cx="2362302" cy="34280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100" b="1">
                  <a:solidFill>
                    <a:srgbClr val="FFFFFF"/>
                  </a:solidFill>
                  <a:latin typeface="Roboto"/>
                  <a:ea typeface="Roboto"/>
                  <a:cs typeface="Roboto"/>
                  <a:sym typeface="Roboto"/>
                </a:rPr>
                <a:t>10M X 3.85 = $38,500,000.00</a:t>
              </a:r>
              <a:endParaRPr sz="1100" b="1">
                <a:solidFill>
                  <a:srgbClr val="FFFFFF"/>
                </a:solidFill>
                <a:latin typeface="Roboto"/>
                <a:ea typeface="Roboto"/>
                <a:cs typeface="Roboto"/>
                <a:sym typeface="Roboto"/>
              </a:endParaRPr>
            </a:p>
          </p:txBody>
        </p:sp>
      </p:grpSp>
      <p:grpSp>
        <p:nvGrpSpPr>
          <p:cNvPr id="134" name="Google Shape;134;p7"/>
          <p:cNvGrpSpPr/>
          <p:nvPr/>
        </p:nvGrpSpPr>
        <p:grpSpPr>
          <a:xfrm rot="2700000">
            <a:off x="5363862" y="2508314"/>
            <a:ext cx="2460276" cy="2460276"/>
            <a:chOff x="3269751" y="1318143"/>
            <a:chExt cx="2460300" cy="2460300"/>
          </a:xfrm>
        </p:grpSpPr>
        <p:sp>
          <p:nvSpPr>
            <p:cNvPr id="135" name="Google Shape;135;p7"/>
            <p:cNvSpPr/>
            <p:nvPr/>
          </p:nvSpPr>
          <p:spPr>
            <a:xfrm rot="2700000">
              <a:off x="4255100" y="1053398"/>
              <a:ext cx="489601" cy="2989789"/>
            </a:xfrm>
            <a:prstGeom prst="roundRect">
              <a:avLst>
                <a:gd name="adj" fmla="val 50000"/>
              </a:avLst>
            </a:prstGeom>
            <a:solidFill>
              <a:srgbClr val="0D5D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7"/>
            <p:cNvSpPr/>
            <p:nvPr/>
          </p:nvSpPr>
          <p:spPr>
            <a:xfrm rot="-2700000">
              <a:off x="3459264" y="3255563"/>
              <a:ext cx="326259" cy="326259"/>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900" b="1">
                  <a:solidFill>
                    <a:srgbClr val="0D5DDF"/>
                  </a:solidFill>
                  <a:latin typeface="Roboto"/>
                  <a:ea typeface="Roboto"/>
                  <a:cs typeface="Roboto"/>
                  <a:sym typeface="Roboto"/>
                </a:rPr>
                <a:t>3</a:t>
              </a:r>
              <a:endParaRPr sz="900" b="1">
                <a:solidFill>
                  <a:srgbClr val="0D5DDF"/>
                </a:solidFill>
                <a:latin typeface="Roboto"/>
                <a:ea typeface="Roboto"/>
                <a:cs typeface="Roboto"/>
                <a:sym typeface="Roboto"/>
              </a:endParaRPr>
            </a:p>
          </p:txBody>
        </p:sp>
        <p:sp>
          <p:nvSpPr>
            <p:cNvPr id="137" name="Google Shape;137;p7"/>
            <p:cNvSpPr txBox="1"/>
            <p:nvPr/>
          </p:nvSpPr>
          <p:spPr>
            <a:xfrm rot="-2700000">
              <a:off x="3404724" y="2302799"/>
              <a:ext cx="2362302" cy="34280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100" b="1">
                  <a:solidFill>
                    <a:srgbClr val="FFFFFF"/>
                  </a:solidFill>
                  <a:latin typeface="Roboto"/>
                  <a:ea typeface="Roboto"/>
                  <a:cs typeface="Roboto"/>
                  <a:sym typeface="Roboto"/>
                </a:rPr>
                <a:t>55% of 7 = 3.85</a:t>
              </a:r>
              <a:endParaRPr sz="1100" b="1">
                <a:solidFill>
                  <a:srgbClr val="FFFFFF"/>
                </a:solidFill>
                <a:latin typeface="Roboto"/>
                <a:ea typeface="Roboto"/>
                <a:cs typeface="Roboto"/>
                <a:sym typeface="Roboto"/>
              </a:endParaRPr>
            </a:p>
          </p:txBody>
        </p:sp>
      </p:grpSp>
      <p:grpSp>
        <p:nvGrpSpPr>
          <p:cNvPr id="138" name="Google Shape;138;p7"/>
          <p:cNvGrpSpPr/>
          <p:nvPr/>
        </p:nvGrpSpPr>
        <p:grpSpPr>
          <a:xfrm rot="2700000">
            <a:off x="5784772" y="1763387"/>
            <a:ext cx="2460276" cy="2460276"/>
            <a:chOff x="1776626" y="1318143"/>
            <a:chExt cx="2460300" cy="2460300"/>
          </a:xfrm>
        </p:grpSpPr>
        <p:grpSp>
          <p:nvGrpSpPr>
            <p:cNvPr id="139" name="Google Shape;139;p7"/>
            <p:cNvGrpSpPr/>
            <p:nvPr/>
          </p:nvGrpSpPr>
          <p:grpSpPr>
            <a:xfrm>
              <a:off x="1776626" y="1318143"/>
              <a:ext cx="2460300" cy="2460300"/>
              <a:chOff x="1776626" y="1318143"/>
              <a:chExt cx="2460300" cy="2460300"/>
            </a:xfrm>
          </p:grpSpPr>
          <p:sp>
            <p:nvSpPr>
              <p:cNvPr id="140" name="Google Shape;140;p7"/>
              <p:cNvSpPr/>
              <p:nvPr/>
            </p:nvSpPr>
            <p:spPr>
              <a:xfrm rot="2700000">
                <a:off x="2761975" y="1053398"/>
                <a:ext cx="489601" cy="2989789"/>
              </a:xfrm>
              <a:prstGeom prst="roundRect">
                <a:avLst>
                  <a:gd name="adj" fmla="val 50000"/>
                </a:avLst>
              </a:prstGeom>
              <a:solidFill>
                <a:srgbClr val="0C5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7"/>
              <p:cNvSpPr txBox="1"/>
              <p:nvPr/>
            </p:nvSpPr>
            <p:spPr>
              <a:xfrm rot="-2700000">
                <a:off x="1899549" y="2297849"/>
                <a:ext cx="2376303" cy="34280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100" b="1">
                    <a:solidFill>
                      <a:srgbClr val="FFFFFF"/>
                    </a:solidFill>
                    <a:latin typeface="Roboto"/>
                    <a:ea typeface="Roboto"/>
                    <a:cs typeface="Roboto"/>
                    <a:sym typeface="Roboto"/>
                  </a:rPr>
                  <a:t>Value based on tangibles is 3 - 7 X EBITDA</a:t>
                </a:r>
                <a:endParaRPr sz="1100" b="1">
                  <a:solidFill>
                    <a:srgbClr val="FFFFFF"/>
                  </a:solidFill>
                  <a:latin typeface="Roboto"/>
                  <a:ea typeface="Roboto"/>
                  <a:cs typeface="Roboto"/>
                  <a:sym typeface="Roboto"/>
                </a:endParaRPr>
              </a:p>
            </p:txBody>
          </p:sp>
        </p:grpSp>
        <p:sp>
          <p:nvSpPr>
            <p:cNvPr id="142" name="Google Shape;142;p7"/>
            <p:cNvSpPr/>
            <p:nvPr/>
          </p:nvSpPr>
          <p:spPr>
            <a:xfrm rot="-2700000">
              <a:off x="1966105" y="3255432"/>
              <a:ext cx="326259" cy="326259"/>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900" b="1">
                  <a:solidFill>
                    <a:srgbClr val="0C58D3"/>
                  </a:solidFill>
                  <a:latin typeface="Roboto"/>
                  <a:ea typeface="Roboto"/>
                  <a:cs typeface="Roboto"/>
                  <a:sym typeface="Roboto"/>
                </a:rPr>
                <a:t>2</a:t>
              </a:r>
              <a:endParaRPr sz="900" b="1">
                <a:solidFill>
                  <a:srgbClr val="0C58D3"/>
                </a:solidFill>
                <a:latin typeface="Roboto"/>
                <a:ea typeface="Roboto"/>
                <a:cs typeface="Roboto"/>
                <a:sym typeface="Roboto"/>
              </a:endParaRPr>
            </a:p>
          </p:txBody>
        </p:sp>
      </p:grpSp>
      <p:sp>
        <p:nvSpPr>
          <p:cNvPr id="143" name="Google Shape;143;p7"/>
          <p:cNvSpPr/>
          <p:nvPr/>
        </p:nvSpPr>
        <p:spPr>
          <a:xfrm>
            <a:off x="759175" y="5741900"/>
            <a:ext cx="7038600" cy="838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 name="Google Shape;144;p7"/>
          <p:cNvGrpSpPr/>
          <p:nvPr/>
        </p:nvGrpSpPr>
        <p:grpSpPr>
          <a:xfrm rot="2700000">
            <a:off x="6211514" y="1052759"/>
            <a:ext cx="2460276" cy="2460276"/>
            <a:chOff x="284959" y="1318143"/>
            <a:chExt cx="2460300" cy="2460300"/>
          </a:xfrm>
        </p:grpSpPr>
        <p:sp>
          <p:nvSpPr>
            <p:cNvPr id="145" name="Google Shape;145;p7"/>
            <p:cNvSpPr/>
            <p:nvPr/>
          </p:nvSpPr>
          <p:spPr>
            <a:xfrm rot="2700000">
              <a:off x="1270309" y="1053398"/>
              <a:ext cx="489601" cy="2989789"/>
            </a:xfrm>
            <a:prstGeom prst="roundRect">
              <a:avLst>
                <a:gd name="adj" fmla="val 50000"/>
              </a:avLst>
            </a:prstGeom>
            <a:solidFill>
              <a:srgbClr val="0944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7"/>
            <p:cNvSpPr/>
            <p:nvPr/>
          </p:nvSpPr>
          <p:spPr>
            <a:xfrm rot="-2700000">
              <a:off x="472988" y="3255432"/>
              <a:ext cx="326259" cy="326259"/>
            </a:xfrm>
            <a:prstGeom prst="ellipse">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US" sz="900" b="1">
                  <a:solidFill>
                    <a:srgbClr val="0944A1"/>
                  </a:solidFill>
                  <a:latin typeface="Roboto"/>
                  <a:ea typeface="Roboto"/>
                  <a:cs typeface="Roboto"/>
                  <a:sym typeface="Roboto"/>
                </a:rPr>
                <a:t>1</a:t>
              </a:r>
              <a:endParaRPr sz="900" b="1">
                <a:solidFill>
                  <a:srgbClr val="0944A1"/>
                </a:solidFill>
                <a:latin typeface="Roboto"/>
                <a:ea typeface="Roboto"/>
                <a:cs typeface="Roboto"/>
                <a:sym typeface="Roboto"/>
              </a:endParaRPr>
            </a:p>
          </p:txBody>
        </p:sp>
        <p:sp>
          <p:nvSpPr>
            <p:cNvPr id="147" name="Google Shape;147;p7"/>
            <p:cNvSpPr txBox="1"/>
            <p:nvPr/>
          </p:nvSpPr>
          <p:spPr>
            <a:xfrm rot="-2700000">
              <a:off x="414317" y="2300549"/>
              <a:ext cx="2368666" cy="34280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1100" b="1">
                  <a:solidFill>
                    <a:srgbClr val="FFFFFF"/>
                  </a:solidFill>
                  <a:latin typeface="Roboto"/>
                  <a:ea typeface="Roboto"/>
                  <a:cs typeface="Roboto"/>
                  <a:sym typeface="Roboto"/>
                </a:rPr>
                <a:t>10M Company</a:t>
              </a:r>
              <a:endParaRPr sz="1100" b="1">
                <a:solidFill>
                  <a:srgbClr val="FFFFFF"/>
                </a:solidFill>
                <a:latin typeface="Roboto"/>
                <a:ea typeface="Roboto"/>
                <a:cs typeface="Roboto"/>
                <a:sym typeface="Roboto"/>
              </a:endParaRPr>
            </a:p>
          </p:txBody>
        </p:sp>
      </p:grpSp>
      <p:sp>
        <p:nvSpPr>
          <p:cNvPr id="148" name="Google Shape;148;p7"/>
          <p:cNvSpPr txBox="1"/>
          <p:nvPr/>
        </p:nvSpPr>
        <p:spPr>
          <a:xfrm>
            <a:off x="896425" y="5787575"/>
            <a:ext cx="6764100" cy="146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rgbClr val="1155CC"/>
                </a:solidFill>
                <a:latin typeface="Open Sans"/>
                <a:ea typeface="Open Sans"/>
                <a:cs typeface="Open Sans"/>
                <a:sym typeface="Open Sans"/>
              </a:rPr>
              <a:t>Difference = $31,500,000.00</a:t>
            </a:r>
            <a:endParaRPr sz="3600" b="1">
              <a:solidFill>
                <a:srgbClr val="1155CC"/>
              </a:solidFill>
              <a:latin typeface="Open Sans"/>
              <a:ea typeface="Open Sans"/>
              <a:cs typeface="Open Sans"/>
              <a:sym typeface="Open San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8"/>
          <p:cNvPicPr preferRelativeResize="0"/>
          <p:nvPr/>
        </p:nvPicPr>
        <p:blipFill rotWithShape="1">
          <a:blip r:embed="rId3">
            <a:alphaModFix/>
          </a:blip>
          <a:srcRect l="1672" r="1672"/>
          <a:stretch/>
        </p:blipFill>
        <p:spPr>
          <a:xfrm>
            <a:off x="0" y="0"/>
            <a:ext cx="4246447" cy="6926177"/>
          </a:xfrm>
          <a:prstGeom prst="rect">
            <a:avLst/>
          </a:prstGeom>
          <a:noFill/>
          <a:ln>
            <a:noFill/>
          </a:ln>
        </p:spPr>
      </p:pic>
      <p:sp>
        <p:nvSpPr>
          <p:cNvPr id="154" name="Google Shape;154;p8"/>
          <p:cNvSpPr/>
          <p:nvPr/>
        </p:nvSpPr>
        <p:spPr>
          <a:xfrm>
            <a:off x="2951275" y="271375"/>
            <a:ext cx="4957800" cy="1995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txBox="1"/>
          <p:nvPr/>
        </p:nvSpPr>
        <p:spPr>
          <a:xfrm>
            <a:off x="3429000" y="646925"/>
            <a:ext cx="5044200" cy="139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How To Self-Assess  </a:t>
            </a:r>
            <a:endParaRPr sz="2400">
              <a:solidFill>
                <a:srgbClr val="073763"/>
              </a:solidFill>
              <a:latin typeface="Open Sans ExtraBold"/>
              <a:ea typeface="Open Sans ExtraBold"/>
              <a:cs typeface="Open Sans ExtraBold"/>
              <a:sym typeface="Open Sans ExtraBold"/>
            </a:endParaRPr>
          </a:p>
          <a:p>
            <a:pPr marL="0" marR="0" lvl="0" indent="0" algn="l" rtl="0">
              <a:spcBef>
                <a:spcPts val="0"/>
              </a:spcBef>
              <a:spcAft>
                <a:spcPts val="0"/>
              </a:spcAft>
              <a:buClr>
                <a:schemeClr val="lt1"/>
              </a:buClr>
              <a:buSzPts val="2400"/>
              <a:buFont typeface="Calibri"/>
              <a:buNone/>
            </a:pPr>
            <a:r>
              <a:rPr lang="en-US" sz="1800">
                <a:solidFill>
                  <a:srgbClr val="073763"/>
                </a:solidFill>
                <a:latin typeface="Open Sans"/>
                <a:ea typeface="Open Sans"/>
                <a:cs typeface="Open Sans"/>
                <a:sym typeface="Open Sans"/>
              </a:rPr>
              <a:t>Some Basics That Can Be Optimized but often stagnate</a:t>
            </a:r>
            <a:endParaRPr sz="1800">
              <a:solidFill>
                <a:srgbClr val="073763"/>
              </a:solidFill>
              <a:latin typeface="Open Sans"/>
              <a:ea typeface="Open Sans"/>
              <a:cs typeface="Open Sans"/>
              <a:sym typeface="Open Sans"/>
            </a:endParaRPr>
          </a:p>
        </p:txBody>
      </p:sp>
      <p:sp>
        <p:nvSpPr>
          <p:cNvPr id="156" name="Google Shape;156;p8"/>
          <p:cNvSpPr txBox="1"/>
          <p:nvPr/>
        </p:nvSpPr>
        <p:spPr>
          <a:xfrm>
            <a:off x="4572000" y="2267275"/>
            <a:ext cx="4329300" cy="4297500"/>
          </a:xfrm>
          <a:prstGeom prst="rect">
            <a:avLst/>
          </a:prstGeom>
          <a:noFill/>
          <a:ln>
            <a:noFill/>
          </a:ln>
        </p:spPr>
        <p:txBody>
          <a:bodyPr spcFirstLastPara="1" wrap="square" lIns="91425" tIns="45700" rIns="91425" bIns="45700" anchor="t" anchorCtr="0">
            <a:noAutofit/>
          </a:bodyPr>
          <a:lstStyle/>
          <a:p>
            <a:pPr marL="342900" marR="76200" lvl="0" indent="-330200" algn="l" rtl="0">
              <a:lnSpc>
                <a:spcPct val="112500"/>
              </a:lnSpc>
              <a:spcBef>
                <a:spcPts val="0"/>
              </a:spcBef>
              <a:spcAft>
                <a:spcPts val="0"/>
              </a:spcAft>
              <a:buClr>
                <a:srgbClr val="C00000"/>
              </a:buClr>
              <a:buSzPts val="1400"/>
              <a:buFont typeface="Open Sans"/>
              <a:buChar char="∙"/>
            </a:pPr>
            <a:r>
              <a:rPr lang="en-US">
                <a:solidFill>
                  <a:srgbClr val="C00000"/>
                </a:solidFill>
                <a:latin typeface="Open Sans"/>
                <a:ea typeface="Open Sans"/>
                <a:cs typeface="Open Sans"/>
                <a:sym typeface="Open Sans"/>
              </a:rPr>
              <a:t>Review compensation and benefits packages at least annually. Pay attention to trends in the marketplace and have HR update you.</a:t>
            </a:r>
            <a:endParaRPr>
              <a:solidFill>
                <a:srgbClr val="C00000"/>
              </a:solidFill>
              <a:latin typeface="Open Sans"/>
              <a:ea typeface="Open Sans"/>
              <a:cs typeface="Open Sans"/>
              <a:sym typeface="Open Sans"/>
            </a:endParaRPr>
          </a:p>
          <a:p>
            <a:pPr marL="342900" marR="76200" lvl="0" indent="-330200" algn="l" rtl="0">
              <a:lnSpc>
                <a:spcPct val="112500"/>
              </a:lnSpc>
              <a:spcBef>
                <a:spcPts val="1200"/>
              </a:spcBef>
              <a:spcAft>
                <a:spcPts val="0"/>
              </a:spcAft>
              <a:buClr>
                <a:srgbClr val="C00000"/>
              </a:buClr>
              <a:buSzPts val="1400"/>
              <a:buFont typeface="Open Sans"/>
              <a:buChar char="∙"/>
            </a:pPr>
            <a:r>
              <a:rPr lang="en-US">
                <a:solidFill>
                  <a:srgbClr val="C00000"/>
                </a:solidFill>
                <a:latin typeface="Open Sans"/>
                <a:ea typeface="Open Sans"/>
                <a:cs typeface="Open Sans"/>
                <a:sym typeface="Open Sans"/>
              </a:rPr>
              <a:t>Pay attention to employees’ personal needs and offer more flexibility where you can. </a:t>
            </a:r>
            <a:endParaRPr>
              <a:solidFill>
                <a:srgbClr val="C00000"/>
              </a:solidFill>
              <a:latin typeface="Open Sans"/>
              <a:ea typeface="Open Sans"/>
              <a:cs typeface="Open Sans"/>
              <a:sym typeface="Open Sans"/>
            </a:endParaRPr>
          </a:p>
          <a:p>
            <a:pPr marL="342900" marR="76200" lvl="0" indent="-330200" algn="l" rtl="0">
              <a:lnSpc>
                <a:spcPct val="112500"/>
              </a:lnSpc>
              <a:spcBef>
                <a:spcPts val="1200"/>
              </a:spcBef>
              <a:spcAft>
                <a:spcPts val="0"/>
              </a:spcAft>
              <a:buClr>
                <a:srgbClr val="C00000"/>
              </a:buClr>
              <a:buSzPts val="1400"/>
              <a:buFont typeface="Open Sans"/>
              <a:buChar char="∙"/>
            </a:pPr>
            <a:r>
              <a:rPr lang="en-US">
                <a:solidFill>
                  <a:srgbClr val="C00000"/>
                </a:solidFill>
                <a:latin typeface="Open Sans"/>
                <a:ea typeface="Open Sans"/>
                <a:cs typeface="Open Sans"/>
                <a:sym typeface="Open Sans"/>
              </a:rPr>
              <a:t>How long ago was the last meaningful improvement?  Often seems like yesterday.</a:t>
            </a:r>
            <a:endParaRPr>
              <a:solidFill>
                <a:srgbClr val="C00000"/>
              </a:solidFill>
              <a:latin typeface="Open Sans"/>
              <a:ea typeface="Open Sans"/>
              <a:cs typeface="Open Sans"/>
              <a:sym typeface="Open Sans"/>
            </a:endParaRPr>
          </a:p>
          <a:p>
            <a:pPr marL="342900" marR="76200" lvl="0" indent="-330200" algn="l" rtl="0">
              <a:lnSpc>
                <a:spcPct val="112500"/>
              </a:lnSpc>
              <a:spcBef>
                <a:spcPts val="1200"/>
              </a:spcBef>
              <a:spcAft>
                <a:spcPts val="0"/>
              </a:spcAft>
              <a:buClr>
                <a:srgbClr val="434343"/>
              </a:buClr>
              <a:buSzPts val="1400"/>
              <a:buFont typeface="Open Sans"/>
              <a:buChar char="∙"/>
            </a:pPr>
            <a:r>
              <a:rPr lang="en-US">
                <a:solidFill>
                  <a:srgbClr val="434343"/>
                </a:solidFill>
                <a:latin typeface="Open Sans"/>
                <a:ea typeface="Open Sans"/>
                <a:cs typeface="Open Sans"/>
                <a:sym typeface="Open Sans"/>
              </a:rPr>
              <a:t>Bolster employees’ engagement. </a:t>
            </a:r>
            <a:endParaRPr>
              <a:solidFill>
                <a:srgbClr val="434343"/>
              </a:solidFill>
              <a:latin typeface="Open Sans"/>
              <a:ea typeface="Open Sans"/>
              <a:cs typeface="Open Sans"/>
              <a:sym typeface="Open Sans"/>
            </a:endParaRPr>
          </a:p>
          <a:p>
            <a:pPr marL="342900" marR="76200" lvl="0" indent="-330200" algn="l" rtl="0">
              <a:lnSpc>
                <a:spcPct val="112500"/>
              </a:lnSpc>
              <a:spcBef>
                <a:spcPts val="1200"/>
              </a:spcBef>
              <a:spcAft>
                <a:spcPts val="0"/>
              </a:spcAft>
              <a:buClr>
                <a:srgbClr val="434343"/>
              </a:buClr>
              <a:buSzPts val="1400"/>
              <a:buFont typeface="Open Sans"/>
              <a:buChar char="∙"/>
            </a:pPr>
            <a:r>
              <a:rPr lang="en-US">
                <a:solidFill>
                  <a:srgbClr val="434343"/>
                </a:solidFill>
                <a:latin typeface="Open Sans"/>
                <a:ea typeface="Open Sans"/>
                <a:cs typeface="Open Sans"/>
                <a:sym typeface="Open Sans"/>
              </a:rPr>
              <a:t>Managers often overlook how important a positive work environment is for staffers, and how far meaningful recognition and praise from managers can go to achieve that. Awards, recognition and praise might just be the single most cost-effective way to maintain a happy, productive work force.</a:t>
            </a:r>
            <a:endParaRPr>
              <a:solidFill>
                <a:srgbClr val="434343"/>
              </a:solidFill>
              <a:latin typeface="Open Sans"/>
              <a:ea typeface="Open Sans"/>
              <a:cs typeface="Open Sans"/>
              <a:sym typeface="Open Sans"/>
            </a:endParaRPr>
          </a:p>
        </p:txBody>
      </p:sp>
      <p:sp>
        <p:nvSpPr>
          <p:cNvPr id="157" name="Google Shape;157;p8"/>
          <p:cNvSpPr txBox="1"/>
          <p:nvPr/>
        </p:nvSpPr>
        <p:spPr>
          <a:xfrm>
            <a:off x="485675" y="3028350"/>
            <a:ext cx="3275100" cy="3200400"/>
          </a:xfrm>
          <a:prstGeom prst="rect">
            <a:avLst/>
          </a:prstGeom>
          <a:noFill/>
          <a:ln>
            <a:noFill/>
          </a:ln>
        </p:spPr>
        <p:txBody>
          <a:bodyPr spcFirstLastPara="1" wrap="square" lIns="91425" tIns="91425" rIns="91425" bIns="91425" anchor="t" anchorCtr="0">
            <a:noAutofit/>
          </a:bodyPr>
          <a:lstStyle/>
          <a:p>
            <a:pPr marL="342900" marR="76200" lvl="0" indent="-330200" algn="l" rtl="0">
              <a:lnSpc>
                <a:spcPct val="112500"/>
              </a:lnSpc>
              <a:spcBef>
                <a:spcPts val="1200"/>
              </a:spcBef>
              <a:spcAft>
                <a:spcPts val="0"/>
              </a:spcAft>
              <a:buClr>
                <a:srgbClr val="FFFFFF"/>
              </a:buClr>
              <a:buSzPts val="1400"/>
              <a:buFont typeface="Comfortaa"/>
              <a:buChar char="∙"/>
            </a:pPr>
            <a:endParaRPr>
              <a:solidFill>
                <a:srgbClr val="FFFFFF"/>
              </a:solidFill>
              <a:latin typeface="Comfortaa"/>
              <a:ea typeface="Comfortaa"/>
              <a:cs typeface="Comfortaa"/>
              <a:sym typeface="Comfortaa"/>
            </a:endParaRPr>
          </a:p>
          <a:p>
            <a:pPr marL="0" marR="76200" lvl="0" indent="0" algn="ctr" rtl="0">
              <a:lnSpc>
                <a:spcPct val="112500"/>
              </a:lnSpc>
              <a:spcBef>
                <a:spcPts val="1200"/>
              </a:spcBef>
              <a:spcAft>
                <a:spcPts val="0"/>
              </a:spcAft>
              <a:buClr>
                <a:schemeClr val="dk1"/>
              </a:buClr>
              <a:buFont typeface="Arial"/>
              <a:buNone/>
            </a:pPr>
            <a:r>
              <a:rPr lang="en-US" sz="1800" b="1">
                <a:solidFill>
                  <a:srgbClr val="FFFFFF"/>
                </a:solidFill>
                <a:latin typeface="Comfortaa"/>
                <a:ea typeface="Comfortaa"/>
                <a:cs typeface="Comfortaa"/>
                <a:sym typeface="Comfortaa"/>
              </a:rPr>
              <a:t>“Most cited reason for employee resignation was their immediate supervisor”</a:t>
            </a:r>
            <a:endParaRPr sz="1800" b="1">
              <a:solidFill>
                <a:srgbClr val="FFFFFF"/>
              </a:solidFill>
              <a:latin typeface="Comfortaa"/>
              <a:ea typeface="Comfortaa"/>
              <a:cs typeface="Comfortaa"/>
              <a:sym typeface="Comfortaa"/>
            </a:endParaRPr>
          </a:p>
          <a:p>
            <a:pPr marL="0" marR="76200" lvl="0" indent="0" algn="ctr" rtl="0">
              <a:lnSpc>
                <a:spcPct val="112500"/>
              </a:lnSpc>
              <a:spcBef>
                <a:spcPts val="1200"/>
              </a:spcBef>
              <a:spcAft>
                <a:spcPts val="0"/>
              </a:spcAft>
              <a:buNone/>
            </a:pPr>
            <a:r>
              <a:rPr lang="en-US" sz="1800" b="1">
                <a:solidFill>
                  <a:srgbClr val="FFFFFF"/>
                </a:solidFill>
                <a:latin typeface="Comfortaa"/>
                <a:ea typeface="Comfortaa"/>
                <a:cs typeface="Comfortaa"/>
                <a:sym typeface="Comfortaa"/>
              </a:rPr>
              <a:t>“No employee every quit over too much praise</a:t>
            </a:r>
            <a:r>
              <a:rPr lang="en-US" sz="1800">
                <a:solidFill>
                  <a:srgbClr val="FFFFFF"/>
                </a:solidFill>
                <a:latin typeface="Comfortaa"/>
                <a:ea typeface="Comfortaa"/>
                <a:cs typeface="Comfortaa"/>
                <a:sym typeface="Comfortaa"/>
              </a:rPr>
              <a:t>”</a:t>
            </a:r>
            <a:endParaRPr sz="1800">
              <a:solidFill>
                <a:srgbClr val="FFFFFF"/>
              </a:solidFill>
              <a:latin typeface="Comfortaa"/>
              <a:ea typeface="Comfortaa"/>
              <a:cs typeface="Comfortaa"/>
              <a:sym typeface="Comfortaa"/>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animEffect transition="in" filter="fade">
                                      <p:cBhvr>
                                        <p:cTn id="7" dur="500"/>
                                        <p:tgtEl>
                                          <p:spTgt spid="1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
                                            <p:txEl>
                                              <p:pRg st="1" end="1"/>
                                            </p:txEl>
                                          </p:spTgt>
                                        </p:tgtEl>
                                        <p:attrNameLst>
                                          <p:attrName>style.visibility</p:attrName>
                                        </p:attrNameLst>
                                      </p:cBhvr>
                                      <p:to>
                                        <p:strVal val="visible"/>
                                      </p:to>
                                    </p:set>
                                    <p:animEffect transition="in" filter="fade">
                                      <p:cBhvr>
                                        <p:cTn id="12" dur="500"/>
                                        <p:tgtEl>
                                          <p:spTgt spid="1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6">
                                            <p:txEl>
                                              <p:pRg st="2" end="2"/>
                                            </p:txEl>
                                          </p:spTgt>
                                        </p:tgtEl>
                                        <p:attrNameLst>
                                          <p:attrName>style.visibility</p:attrName>
                                        </p:attrNameLst>
                                      </p:cBhvr>
                                      <p:to>
                                        <p:strVal val="visible"/>
                                      </p:to>
                                    </p:set>
                                    <p:animEffect transition="in" filter="fade">
                                      <p:cBhvr>
                                        <p:cTn id="17" dur="500"/>
                                        <p:tgtEl>
                                          <p:spTgt spid="1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6">
                                            <p:txEl>
                                              <p:pRg st="3" end="3"/>
                                            </p:txEl>
                                          </p:spTgt>
                                        </p:tgtEl>
                                        <p:attrNameLst>
                                          <p:attrName>style.visibility</p:attrName>
                                        </p:attrNameLst>
                                      </p:cBhvr>
                                      <p:to>
                                        <p:strVal val="visible"/>
                                      </p:to>
                                    </p:set>
                                    <p:animEffect transition="in" filter="fade">
                                      <p:cBhvr>
                                        <p:cTn id="22" dur="500"/>
                                        <p:tgtEl>
                                          <p:spTgt spid="1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6">
                                            <p:txEl>
                                              <p:pRg st="4" end="4"/>
                                            </p:txEl>
                                          </p:spTgt>
                                        </p:tgtEl>
                                        <p:attrNameLst>
                                          <p:attrName>style.visibility</p:attrName>
                                        </p:attrNameLst>
                                      </p:cBhvr>
                                      <p:to>
                                        <p:strVal val="visible"/>
                                      </p:to>
                                    </p:set>
                                    <p:animEffect transition="in" filter="fade">
                                      <p:cBhvr>
                                        <p:cTn id="27" dur="500"/>
                                        <p:tgtEl>
                                          <p:spTgt spid="15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p:nvPr/>
        </p:nvSpPr>
        <p:spPr>
          <a:xfrm>
            <a:off x="352225" y="287700"/>
            <a:ext cx="8077200" cy="838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lt1"/>
              </a:buClr>
              <a:buSzPts val="2400"/>
              <a:buFont typeface="Calibri"/>
              <a:buNone/>
            </a:pPr>
            <a:r>
              <a:rPr lang="en-US" sz="2400">
                <a:solidFill>
                  <a:srgbClr val="073763"/>
                </a:solidFill>
                <a:latin typeface="Open Sans ExtraBold"/>
                <a:ea typeface="Open Sans ExtraBold"/>
                <a:cs typeface="Open Sans ExtraBold"/>
                <a:sym typeface="Open Sans ExtraBold"/>
              </a:rPr>
              <a:t>Engagement  - 12 Steps</a:t>
            </a:r>
            <a:endParaRPr sz="2400">
              <a:solidFill>
                <a:srgbClr val="073763"/>
              </a:solidFill>
              <a:latin typeface="Open Sans ExtraBold"/>
              <a:ea typeface="Open Sans ExtraBold"/>
              <a:cs typeface="Open Sans ExtraBold"/>
              <a:sym typeface="Open Sans ExtraBold"/>
            </a:endParaRPr>
          </a:p>
        </p:txBody>
      </p:sp>
      <p:sp>
        <p:nvSpPr>
          <p:cNvPr id="163" name="Google Shape;163;p9"/>
          <p:cNvSpPr txBox="1"/>
          <p:nvPr/>
        </p:nvSpPr>
        <p:spPr>
          <a:xfrm>
            <a:off x="1055025" y="1280799"/>
            <a:ext cx="8091300" cy="5177700"/>
          </a:xfrm>
          <a:prstGeom prst="rect">
            <a:avLst/>
          </a:prstGeom>
          <a:noFill/>
          <a:ln>
            <a:noFill/>
          </a:ln>
        </p:spPr>
        <p:txBody>
          <a:bodyPr spcFirstLastPara="1" wrap="square" lIns="91425" tIns="45700" rIns="91425" bIns="45700" anchor="t" anchorCtr="0">
            <a:spAutoFit/>
          </a:bodyPr>
          <a:lstStyle/>
          <a:p>
            <a:pPr marL="0" marR="76200" lvl="0" indent="0" algn="l" rtl="0">
              <a:lnSpc>
                <a:spcPct val="100000"/>
              </a:lnSpc>
              <a:spcBef>
                <a:spcPts val="0"/>
              </a:spcBef>
              <a:spcAft>
                <a:spcPts val="0"/>
              </a:spcAft>
              <a:buNone/>
            </a:pPr>
            <a:r>
              <a:rPr lang="en-US" sz="1600">
                <a:solidFill>
                  <a:srgbClr val="434343"/>
                </a:solidFill>
                <a:latin typeface="Open Sans"/>
                <a:ea typeface="Open Sans"/>
                <a:cs typeface="Open Sans"/>
                <a:sym typeface="Open Sans"/>
              </a:rPr>
              <a:t>Feeling connected to the purpose and vision</a:t>
            </a:r>
            <a:endParaRPr>
              <a:solidFill>
                <a:srgbClr val="434343"/>
              </a:solidFill>
              <a:latin typeface="Open Sans"/>
              <a:ea typeface="Open Sans"/>
              <a:cs typeface="Open Sans"/>
              <a:sym typeface="Open Sans"/>
            </a:endParaRPr>
          </a:p>
          <a:p>
            <a:pPr marL="0" marR="76200" lvl="0" indent="0" algn="l" rtl="0">
              <a:lnSpc>
                <a:spcPct val="100000"/>
              </a:lnSpc>
              <a:spcBef>
                <a:spcPts val="1200"/>
              </a:spcBef>
              <a:spcAft>
                <a:spcPts val="0"/>
              </a:spcAft>
              <a:buNone/>
            </a:pPr>
            <a:r>
              <a:rPr lang="en-US" sz="1600">
                <a:solidFill>
                  <a:srgbClr val="434343"/>
                </a:solidFill>
                <a:latin typeface="Open Sans"/>
                <a:ea typeface="Open Sans"/>
                <a:cs typeface="Open Sans"/>
                <a:sym typeface="Open Sans"/>
              </a:rPr>
              <a:t>Engaged owners and leaders</a:t>
            </a:r>
            <a:endParaRPr>
              <a:solidFill>
                <a:srgbClr val="434343"/>
              </a:solidFill>
              <a:latin typeface="Open Sans"/>
              <a:ea typeface="Open Sans"/>
              <a:cs typeface="Open Sans"/>
              <a:sym typeface="Open Sans"/>
            </a:endParaRPr>
          </a:p>
          <a:p>
            <a:pPr marL="0" marR="76200" lvl="0" indent="0" algn="l" rtl="0">
              <a:lnSpc>
                <a:spcPct val="100000"/>
              </a:lnSpc>
              <a:spcBef>
                <a:spcPts val="1200"/>
              </a:spcBef>
              <a:spcAft>
                <a:spcPts val="0"/>
              </a:spcAft>
              <a:buNone/>
            </a:pPr>
            <a:r>
              <a:rPr lang="en-US" sz="1600">
                <a:solidFill>
                  <a:srgbClr val="434343"/>
                </a:solidFill>
                <a:latin typeface="Open Sans"/>
                <a:ea typeface="Open Sans"/>
                <a:cs typeface="Open Sans"/>
                <a:sym typeface="Open Sans"/>
              </a:rPr>
              <a:t>Clarity on their role</a:t>
            </a:r>
            <a:endParaRPr>
              <a:solidFill>
                <a:srgbClr val="434343"/>
              </a:solidFill>
              <a:latin typeface="Open Sans"/>
              <a:ea typeface="Open Sans"/>
              <a:cs typeface="Open Sans"/>
              <a:sym typeface="Open Sans"/>
            </a:endParaRPr>
          </a:p>
          <a:p>
            <a:pPr marL="0" marR="76200" lvl="0" indent="0" algn="l" rtl="0">
              <a:lnSpc>
                <a:spcPct val="100000"/>
              </a:lnSpc>
              <a:spcBef>
                <a:spcPts val="1200"/>
              </a:spcBef>
              <a:spcAft>
                <a:spcPts val="0"/>
              </a:spcAft>
              <a:buNone/>
            </a:pPr>
            <a:r>
              <a:rPr lang="en-US" sz="1600">
                <a:solidFill>
                  <a:srgbClr val="434343"/>
                </a:solidFill>
                <a:latin typeface="Open Sans"/>
                <a:ea typeface="Open Sans"/>
                <a:cs typeface="Open Sans"/>
                <a:sym typeface="Open Sans"/>
              </a:rPr>
              <a:t>Clearly defined end results</a:t>
            </a:r>
            <a:endParaRPr>
              <a:solidFill>
                <a:srgbClr val="434343"/>
              </a:solidFill>
              <a:latin typeface="Open Sans"/>
              <a:ea typeface="Open Sans"/>
              <a:cs typeface="Open Sans"/>
              <a:sym typeface="Open Sans"/>
            </a:endParaRPr>
          </a:p>
          <a:p>
            <a:pPr marL="0" marR="76200" lvl="0" indent="0" algn="l" rtl="0">
              <a:lnSpc>
                <a:spcPct val="100000"/>
              </a:lnSpc>
              <a:spcBef>
                <a:spcPts val="1200"/>
              </a:spcBef>
              <a:spcAft>
                <a:spcPts val="0"/>
              </a:spcAft>
              <a:buNone/>
            </a:pPr>
            <a:r>
              <a:rPr lang="en-US" sz="1600">
                <a:solidFill>
                  <a:srgbClr val="434343"/>
                </a:solidFill>
                <a:latin typeface="Open Sans"/>
                <a:ea typeface="Open Sans"/>
                <a:cs typeface="Open Sans"/>
                <a:sym typeface="Open Sans"/>
              </a:rPr>
              <a:t>Open Feedback</a:t>
            </a:r>
            <a:endParaRPr>
              <a:solidFill>
                <a:srgbClr val="434343"/>
              </a:solidFill>
              <a:latin typeface="Open Sans"/>
              <a:ea typeface="Open Sans"/>
              <a:cs typeface="Open Sans"/>
              <a:sym typeface="Open Sans"/>
            </a:endParaRPr>
          </a:p>
          <a:p>
            <a:pPr marL="0" marR="76200" lvl="0" indent="0" algn="l" rtl="0">
              <a:lnSpc>
                <a:spcPct val="100000"/>
              </a:lnSpc>
              <a:spcBef>
                <a:spcPts val="1200"/>
              </a:spcBef>
              <a:spcAft>
                <a:spcPts val="0"/>
              </a:spcAft>
              <a:buNone/>
            </a:pPr>
            <a:r>
              <a:rPr lang="en-US" sz="1600">
                <a:solidFill>
                  <a:srgbClr val="434343"/>
                </a:solidFill>
                <a:latin typeface="Open Sans"/>
                <a:ea typeface="Open Sans"/>
                <a:cs typeface="Open Sans"/>
                <a:sym typeface="Open Sans"/>
              </a:rPr>
              <a:t>Communication</a:t>
            </a:r>
            <a:endParaRPr>
              <a:solidFill>
                <a:srgbClr val="434343"/>
              </a:solidFill>
              <a:latin typeface="Open Sans"/>
              <a:ea typeface="Open Sans"/>
              <a:cs typeface="Open Sans"/>
              <a:sym typeface="Open Sans"/>
            </a:endParaRPr>
          </a:p>
          <a:p>
            <a:pPr marL="0" marR="76200" lvl="0" indent="0" algn="l" rtl="0">
              <a:lnSpc>
                <a:spcPct val="100000"/>
              </a:lnSpc>
              <a:spcBef>
                <a:spcPts val="1200"/>
              </a:spcBef>
              <a:spcAft>
                <a:spcPts val="0"/>
              </a:spcAft>
              <a:buNone/>
            </a:pPr>
            <a:r>
              <a:rPr lang="en-US" sz="1600">
                <a:solidFill>
                  <a:srgbClr val="434343"/>
                </a:solidFill>
                <a:latin typeface="Open Sans"/>
                <a:ea typeface="Open Sans"/>
                <a:cs typeface="Open Sans"/>
                <a:sym typeface="Open Sans"/>
              </a:rPr>
              <a:t>Support and resources to help staff perform in their role</a:t>
            </a:r>
            <a:endParaRPr>
              <a:solidFill>
                <a:srgbClr val="434343"/>
              </a:solidFill>
              <a:latin typeface="Open Sans"/>
              <a:ea typeface="Open Sans"/>
              <a:cs typeface="Open Sans"/>
              <a:sym typeface="Open Sans"/>
            </a:endParaRPr>
          </a:p>
          <a:p>
            <a:pPr marL="0" marR="76200" lvl="0" indent="0" algn="l" rtl="0">
              <a:lnSpc>
                <a:spcPct val="100000"/>
              </a:lnSpc>
              <a:spcBef>
                <a:spcPts val="1200"/>
              </a:spcBef>
              <a:spcAft>
                <a:spcPts val="0"/>
              </a:spcAft>
              <a:buNone/>
            </a:pPr>
            <a:r>
              <a:rPr lang="en-US" sz="1600">
                <a:solidFill>
                  <a:srgbClr val="434343"/>
                </a:solidFill>
                <a:latin typeface="Open Sans"/>
                <a:ea typeface="Open Sans"/>
                <a:cs typeface="Open Sans"/>
                <a:sym typeface="Open Sans"/>
              </a:rPr>
              <a:t>A sense of community and teamwork</a:t>
            </a:r>
            <a:endParaRPr>
              <a:solidFill>
                <a:srgbClr val="434343"/>
              </a:solidFill>
              <a:latin typeface="Open Sans"/>
              <a:ea typeface="Open Sans"/>
              <a:cs typeface="Open Sans"/>
              <a:sym typeface="Open Sans"/>
            </a:endParaRPr>
          </a:p>
          <a:p>
            <a:pPr marL="0" marR="76200" lvl="0" indent="0" algn="l" rtl="0">
              <a:lnSpc>
                <a:spcPct val="100000"/>
              </a:lnSpc>
              <a:spcBef>
                <a:spcPts val="1200"/>
              </a:spcBef>
              <a:spcAft>
                <a:spcPts val="0"/>
              </a:spcAft>
              <a:buNone/>
            </a:pPr>
            <a:r>
              <a:rPr lang="en-US" sz="1600">
                <a:solidFill>
                  <a:srgbClr val="434343"/>
                </a:solidFill>
                <a:latin typeface="Open Sans"/>
                <a:ea typeface="Open Sans"/>
                <a:cs typeface="Open Sans"/>
                <a:sym typeface="Open Sans"/>
              </a:rPr>
              <a:t>Learning and developing opportunities</a:t>
            </a:r>
            <a:endParaRPr>
              <a:solidFill>
                <a:srgbClr val="434343"/>
              </a:solidFill>
              <a:latin typeface="Open Sans"/>
              <a:ea typeface="Open Sans"/>
              <a:cs typeface="Open Sans"/>
              <a:sym typeface="Open Sans"/>
            </a:endParaRPr>
          </a:p>
          <a:p>
            <a:pPr marL="0" marR="76200" lvl="0" indent="0" algn="l" rtl="0">
              <a:lnSpc>
                <a:spcPct val="100000"/>
              </a:lnSpc>
              <a:spcBef>
                <a:spcPts val="1200"/>
              </a:spcBef>
              <a:spcAft>
                <a:spcPts val="0"/>
              </a:spcAft>
              <a:buNone/>
            </a:pPr>
            <a:r>
              <a:rPr lang="en-US" sz="1600">
                <a:solidFill>
                  <a:srgbClr val="434343"/>
                </a:solidFill>
                <a:latin typeface="Open Sans"/>
                <a:ea typeface="Open Sans"/>
                <a:cs typeface="Open Sans"/>
                <a:sym typeface="Open Sans"/>
              </a:rPr>
              <a:t>Fair rewards for their efforts</a:t>
            </a:r>
            <a:endParaRPr>
              <a:solidFill>
                <a:srgbClr val="434343"/>
              </a:solidFill>
              <a:latin typeface="Open Sans"/>
              <a:ea typeface="Open Sans"/>
              <a:cs typeface="Open Sans"/>
              <a:sym typeface="Open Sans"/>
            </a:endParaRPr>
          </a:p>
          <a:p>
            <a:pPr marL="0" marR="76200" lvl="0" indent="0" algn="l" rtl="0">
              <a:lnSpc>
                <a:spcPct val="100000"/>
              </a:lnSpc>
              <a:spcBef>
                <a:spcPts val="1200"/>
              </a:spcBef>
              <a:spcAft>
                <a:spcPts val="0"/>
              </a:spcAft>
              <a:buNone/>
            </a:pPr>
            <a:r>
              <a:rPr lang="en-US" sz="1600">
                <a:solidFill>
                  <a:srgbClr val="434343"/>
                </a:solidFill>
                <a:latin typeface="Open Sans"/>
                <a:ea typeface="Open Sans"/>
                <a:cs typeface="Open Sans"/>
                <a:sym typeface="Open Sans"/>
              </a:rPr>
              <a:t>Freedom to operate within boundaries, use their judgment and share ideas</a:t>
            </a:r>
            <a:endParaRPr>
              <a:solidFill>
                <a:srgbClr val="434343"/>
              </a:solidFill>
              <a:latin typeface="Open Sans"/>
              <a:ea typeface="Open Sans"/>
              <a:cs typeface="Open Sans"/>
              <a:sym typeface="Open Sans"/>
            </a:endParaRPr>
          </a:p>
          <a:p>
            <a:pPr marL="0" marR="76200" lvl="0" indent="0" algn="l" rtl="0">
              <a:lnSpc>
                <a:spcPct val="100000"/>
              </a:lnSpc>
              <a:spcBef>
                <a:spcPts val="1200"/>
              </a:spcBef>
              <a:spcAft>
                <a:spcPts val="0"/>
              </a:spcAft>
              <a:buNone/>
            </a:pPr>
            <a:r>
              <a:rPr lang="en-US" sz="1600">
                <a:solidFill>
                  <a:srgbClr val="434343"/>
                </a:solidFill>
                <a:latin typeface="Open Sans"/>
                <a:ea typeface="Open Sans"/>
                <a:cs typeface="Open Sans"/>
                <a:sym typeface="Open Sans"/>
              </a:rPr>
              <a:t>Feeling valued and appreciated</a:t>
            </a:r>
            <a:endParaRPr sz="1600">
              <a:solidFill>
                <a:srgbClr val="434343"/>
              </a:solidFill>
              <a:latin typeface="Open Sans"/>
              <a:ea typeface="Open Sans"/>
              <a:cs typeface="Open Sans"/>
              <a:sym typeface="Open Sans"/>
            </a:endParaRPr>
          </a:p>
        </p:txBody>
      </p:sp>
      <p:sp>
        <p:nvSpPr>
          <p:cNvPr id="164" name="Google Shape;164;p9"/>
          <p:cNvSpPr/>
          <p:nvPr/>
        </p:nvSpPr>
        <p:spPr>
          <a:xfrm>
            <a:off x="454050" y="802425"/>
            <a:ext cx="8235900" cy="1305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9"/>
          <p:cNvSpPr/>
          <p:nvPr/>
        </p:nvSpPr>
        <p:spPr>
          <a:xfrm>
            <a:off x="497550" y="1274975"/>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9"/>
          <p:cNvSpPr/>
          <p:nvPr/>
        </p:nvSpPr>
        <p:spPr>
          <a:xfrm>
            <a:off x="497550" y="1682188"/>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497550" y="2089425"/>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497550" y="2485988"/>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497550" y="2882575"/>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497550" y="3289775"/>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497550" y="3697000"/>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9"/>
          <p:cNvSpPr/>
          <p:nvPr/>
        </p:nvSpPr>
        <p:spPr>
          <a:xfrm>
            <a:off x="497550" y="4093575"/>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9"/>
          <p:cNvSpPr/>
          <p:nvPr/>
        </p:nvSpPr>
        <p:spPr>
          <a:xfrm>
            <a:off x="497550" y="4490150"/>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497550" y="4886725"/>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497550" y="5283300"/>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497550" y="5679875"/>
            <a:ext cx="345300" cy="345300"/>
          </a:xfrm>
          <a:prstGeom prst="rect">
            <a:avLst/>
          </a:prstGeom>
          <a:solidFill>
            <a:srgbClr val="0B5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txBox="1"/>
          <p:nvPr/>
        </p:nvSpPr>
        <p:spPr>
          <a:xfrm>
            <a:off x="497550" y="1228325"/>
            <a:ext cx="3453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1.</a:t>
            </a:r>
            <a:endParaRPr>
              <a:solidFill>
                <a:srgbClr val="FFFFFF"/>
              </a:solidFill>
            </a:endParaRPr>
          </a:p>
        </p:txBody>
      </p:sp>
      <p:sp>
        <p:nvSpPr>
          <p:cNvPr id="178" name="Google Shape;178;p9"/>
          <p:cNvSpPr txBox="1"/>
          <p:nvPr/>
        </p:nvSpPr>
        <p:spPr>
          <a:xfrm>
            <a:off x="497550" y="1635550"/>
            <a:ext cx="3453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2.</a:t>
            </a:r>
            <a:endParaRPr>
              <a:solidFill>
                <a:srgbClr val="FFFFFF"/>
              </a:solidFill>
            </a:endParaRPr>
          </a:p>
        </p:txBody>
      </p:sp>
      <p:sp>
        <p:nvSpPr>
          <p:cNvPr id="179" name="Google Shape;179;p9"/>
          <p:cNvSpPr txBox="1"/>
          <p:nvPr/>
        </p:nvSpPr>
        <p:spPr>
          <a:xfrm>
            <a:off x="497550" y="2055450"/>
            <a:ext cx="3453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3.</a:t>
            </a:r>
            <a:endParaRPr>
              <a:solidFill>
                <a:srgbClr val="FFFFFF"/>
              </a:solidFill>
            </a:endParaRPr>
          </a:p>
        </p:txBody>
      </p:sp>
      <p:sp>
        <p:nvSpPr>
          <p:cNvPr id="180" name="Google Shape;180;p9"/>
          <p:cNvSpPr txBox="1"/>
          <p:nvPr/>
        </p:nvSpPr>
        <p:spPr>
          <a:xfrm>
            <a:off x="497550" y="2439338"/>
            <a:ext cx="3453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4.</a:t>
            </a:r>
            <a:endParaRPr>
              <a:solidFill>
                <a:srgbClr val="FFFFFF"/>
              </a:solidFill>
            </a:endParaRPr>
          </a:p>
        </p:txBody>
      </p:sp>
      <p:sp>
        <p:nvSpPr>
          <p:cNvPr id="181" name="Google Shape;181;p9"/>
          <p:cNvSpPr txBox="1"/>
          <p:nvPr/>
        </p:nvSpPr>
        <p:spPr>
          <a:xfrm>
            <a:off x="497550" y="2835913"/>
            <a:ext cx="3453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5.</a:t>
            </a:r>
            <a:endParaRPr>
              <a:solidFill>
                <a:srgbClr val="FFFFFF"/>
              </a:solidFill>
            </a:endParaRPr>
          </a:p>
        </p:txBody>
      </p:sp>
      <p:sp>
        <p:nvSpPr>
          <p:cNvPr id="182" name="Google Shape;182;p9"/>
          <p:cNvSpPr txBox="1"/>
          <p:nvPr/>
        </p:nvSpPr>
        <p:spPr>
          <a:xfrm>
            <a:off x="497550" y="3243138"/>
            <a:ext cx="3453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6.</a:t>
            </a:r>
            <a:endParaRPr>
              <a:solidFill>
                <a:srgbClr val="FFFFFF"/>
              </a:solidFill>
            </a:endParaRPr>
          </a:p>
        </p:txBody>
      </p:sp>
      <p:sp>
        <p:nvSpPr>
          <p:cNvPr id="183" name="Google Shape;183;p9"/>
          <p:cNvSpPr txBox="1"/>
          <p:nvPr/>
        </p:nvSpPr>
        <p:spPr>
          <a:xfrm>
            <a:off x="497550" y="3663025"/>
            <a:ext cx="3453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7.</a:t>
            </a:r>
            <a:endParaRPr>
              <a:solidFill>
                <a:srgbClr val="FFFFFF"/>
              </a:solidFill>
            </a:endParaRPr>
          </a:p>
        </p:txBody>
      </p:sp>
      <p:sp>
        <p:nvSpPr>
          <p:cNvPr id="184" name="Google Shape;184;p9"/>
          <p:cNvSpPr txBox="1"/>
          <p:nvPr/>
        </p:nvSpPr>
        <p:spPr>
          <a:xfrm>
            <a:off x="497550" y="4064938"/>
            <a:ext cx="3453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8.</a:t>
            </a:r>
            <a:endParaRPr>
              <a:solidFill>
                <a:srgbClr val="FFFFFF"/>
              </a:solidFill>
            </a:endParaRPr>
          </a:p>
        </p:txBody>
      </p:sp>
      <p:sp>
        <p:nvSpPr>
          <p:cNvPr id="185" name="Google Shape;185;p9"/>
          <p:cNvSpPr txBox="1"/>
          <p:nvPr/>
        </p:nvSpPr>
        <p:spPr>
          <a:xfrm>
            <a:off x="497550" y="4473163"/>
            <a:ext cx="3453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9.</a:t>
            </a:r>
            <a:endParaRPr>
              <a:solidFill>
                <a:srgbClr val="FFFFFF"/>
              </a:solidFill>
            </a:endParaRPr>
          </a:p>
        </p:txBody>
      </p:sp>
      <p:sp>
        <p:nvSpPr>
          <p:cNvPr id="186" name="Google Shape;186;p9"/>
          <p:cNvSpPr txBox="1"/>
          <p:nvPr/>
        </p:nvSpPr>
        <p:spPr>
          <a:xfrm>
            <a:off x="475800" y="4872413"/>
            <a:ext cx="4698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10.</a:t>
            </a:r>
            <a:endParaRPr>
              <a:solidFill>
                <a:srgbClr val="FFFFFF"/>
              </a:solidFill>
            </a:endParaRPr>
          </a:p>
        </p:txBody>
      </p:sp>
      <p:sp>
        <p:nvSpPr>
          <p:cNvPr id="187" name="Google Shape;187;p9"/>
          <p:cNvSpPr txBox="1"/>
          <p:nvPr/>
        </p:nvSpPr>
        <p:spPr>
          <a:xfrm>
            <a:off x="475800" y="5283300"/>
            <a:ext cx="4698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11.</a:t>
            </a:r>
            <a:endParaRPr>
              <a:solidFill>
                <a:srgbClr val="FFFFFF"/>
              </a:solidFill>
            </a:endParaRPr>
          </a:p>
        </p:txBody>
      </p:sp>
      <p:sp>
        <p:nvSpPr>
          <p:cNvPr id="188" name="Google Shape;188;p9"/>
          <p:cNvSpPr txBox="1"/>
          <p:nvPr/>
        </p:nvSpPr>
        <p:spPr>
          <a:xfrm>
            <a:off x="454050" y="5679875"/>
            <a:ext cx="432300" cy="43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12.</a:t>
            </a:r>
            <a:endParaRPr>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animEffect transition="in" filter="fade">
                                      <p:cBhvr>
                                        <p:cTn id="7" dur="500"/>
                                        <p:tgtEl>
                                          <p:spTgt spid="1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xEl>
                                              <p:pRg st="1" end="1"/>
                                            </p:txEl>
                                          </p:spTgt>
                                        </p:tgtEl>
                                        <p:attrNameLst>
                                          <p:attrName>style.visibility</p:attrName>
                                        </p:attrNameLst>
                                      </p:cBhvr>
                                      <p:to>
                                        <p:strVal val="visible"/>
                                      </p:to>
                                    </p:set>
                                    <p:animEffect transition="in" filter="fade">
                                      <p:cBhvr>
                                        <p:cTn id="12" dur="500"/>
                                        <p:tgtEl>
                                          <p:spTgt spid="1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
                                            <p:txEl>
                                              <p:pRg st="2" end="2"/>
                                            </p:txEl>
                                          </p:spTgt>
                                        </p:tgtEl>
                                        <p:attrNameLst>
                                          <p:attrName>style.visibility</p:attrName>
                                        </p:attrNameLst>
                                      </p:cBhvr>
                                      <p:to>
                                        <p:strVal val="visible"/>
                                      </p:to>
                                    </p:set>
                                    <p:animEffect transition="in" filter="fade">
                                      <p:cBhvr>
                                        <p:cTn id="17" dur="500"/>
                                        <p:tgtEl>
                                          <p:spTgt spid="1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
                                            <p:txEl>
                                              <p:pRg st="3" end="3"/>
                                            </p:txEl>
                                          </p:spTgt>
                                        </p:tgtEl>
                                        <p:attrNameLst>
                                          <p:attrName>style.visibility</p:attrName>
                                        </p:attrNameLst>
                                      </p:cBhvr>
                                      <p:to>
                                        <p:strVal val="visible"/>
                                      </p:to>
                                    </p:set>
                                    <p:animEffect transition="in" filter="fade">
                                      <p:cBhvr>
                                        <p:cTn id="22" dur="500"/>
                                        <p:tgtEl>
                                          <p:spTgt spid="16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3">
                                            <p:txEl>
                                              <p:pRg st="4" end="4"/>
                                            </p:txEl>
                                          </p:spTgt>
                                        </p:tgtEl>
                                        <p:attrNameLst>
                                          <p:attrName>style.visibility</p:attrName>
                                        </p:attrNameLst>
                                      </p:cBhvr>
                                      <p:to>
                                        <p:strVal val="visible"/>
                                      </p:to>
                                    </p:set>
                                    <p:animEffect transition="in" filter="fade">
                                      <p:cBhvr>
                                        <p:cTn id="27" dur="500"/>
                                        <p:tgtEl>
                                          <p:spTgt spid="16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3">
                                            <p:txEl>
                                              <p:pRg st="5" end="5"/>
                                            </p:txEl>
                                          </p:spTgt>
                                        </p:tgtEl>
                                        <p:attrNameLst>
                                          <p:attrName>style.visibility</p:attrName>
                                        </p:attrNameLst>
                                      </p:cBhvr>
                                      <p:to>
                                        <p:strVal val="visible"/>
                                      </p:to>
                                    </p:set>
                                    <p:animEffect transition="in" filter="fade">
                                      <p:cBhvr>
                                        <p:cTn id="32" dur="500"/>
                                        <p:tgtEl>
                                          <p:spTgt spid="16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xEl>
                                              <p:pRg st="6" end="6"/>
                                            </p:txEl>
                                          </p:spTgt>
                                        </p:tgtEl>
                                        <p:attrNameLst>
                                          <p:attrName>style.visibility</p:attrName>
                                        </p:attrNameLst>
                                      </p:cBhvr>
                                      <p:to>
                                        <p:strVal val="visible"/>
                                      </p:to>
                                    </p:set>
                                    <p:animEffect transition="in" filter="fade">
                                      <p:cBhvr>
                                        <p:cTn id="37" dur="500"/>
                                        <p:tgtEl>
                                          <p:spTgt spid="16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3">
                                            <p:txEl>
                                              <p:pRg st="7" end="7"/>
                                            </p:txEl>
                                          </p:spTgt>
                                        </p:tgtEl>
                                        <p:attrNameLst>
                                          <p:attrName>style.visibility</p:attrName>
                                        </p:attrNameLst>
                                      </p:cBhvr>
                                      <p:to>
                                        <p:strVal val="visible"/>
                                      </p:to>
                                    </p:set>
                                    <p:animEffect transition="in" filter="fade">
                                      <p:cBhvr>
                                        <p:cTn id="42" dur="500"/>
                                        <p:tgtEl>
                                          <p:spTgt spid="16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3">
                                            <p:txEl>
                                              <p:pRg st="8" end="8"/>
                                            </p:txEl>
                                          </p:spTgt>
                                        </p:tgtEl>
                                        <p:attrNameLst>
                                          <p:attrName>style.visibility</p:attrName>
                                        </p:attrNameLst>
                                      </p:cBhvr>
                                      <p:to>
                                        <p:strVal val="visible"/>
                                      </p:to>
                                    </p:set>
                                    <p:animEffect transition="in" filter="fade">
                                      <p:cBhvr>
                                        <p:cTn id="47" dur="500"/>
                                        <p:tgtEl>
                                          <p:spTgt spid="16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3">
                                            <p:txEl>
                                              <p:pRg st="9" end="9"/>
                                            </p:txEl>
                                          </p:spTgt>
                                        </p:tgtEl>
                                        <p:attrNameLst>
                                          <p:attrName>style.visibility</p:attrName>
                                        </p:attrNameLst>
                                      </p:cBhvr>
                                      <p:to>
                                        <p:strVal val="visible"/>
                                      </p:to>
                                    </p:set>
                                    <p:animEffect transition="in" filter="fade">
                                      <p:cBhvr>
                                        <p:cTn id="52" dur="500"/>
                                        <p:tgtEl>
                                          <p:spTgt spid="16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3">
                                            <p:txEl>
                                              <p:pRg st="10" end="10"/>
                                            </p:txEl>
                                          </p:spTgt>
                                        </p:tgtEl>
                                        <p:attrNameLst>
                                          <p:attrName>style.visibility</p:attrName>
                                        </p:attrNameLst>
                                      </p:cBhvr>
                                      <p:to>
                                        <p:strVal val="visible"/>
                                      </p:to>
                                    </p:set>
                                    <p:animEffect transition="in" filter="fade">
                                      <p:cBhvr>
                                        <p:cTn id="57" dur="500"/>
                                        <p:tgtEl>
                                          <p:spTgt spid="16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3">
                                            <p:txEl>
                                              <p:pRg st="11" end="11"/>
                                            </p:txEl>
                                          </p:spTgt>
                                        </p:tgtEl>
                                        <p:attrNameLst>
                                          <p:attrName>style.visibility</p:attrName>
                                        </p:attrNameLst>
                                      </p:cBhvr>
                                      <p:to>
                                        <p:strVal val="visible"/>
                                      </p:to>
                                    </p:set>
                                    <p:animEffect transition="in" filter="fade">
                                      <p:cBhvr>
                                        <p:cTn id="62" dur="500"/>
                                        <p:tgtEl>
                                          <p:spTgt spid="16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916</Words>
  <Application>Microsoft Office PowerPoint</Application>
  <PresentationFormat>On-screen Show (4:3)</PresentationFormat>
  <Paragraphs>199</Paragraphs>
  <Slides>17</Slides>
  <Notes>17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Open Sans</vt:lpstr>
      <vt:lpstr>Open Sans ExtraBold</vt:lpstr>
      <vt:lpstr>Open Sans Light</vt:lpstr>
      <vt:lpstr>Noto Sans Symbols</vt:lpstr>
      <vt:lpstr>Book Antiqua</vt:lpstr>
      <vt:lpstr>Comfortaa Regular</vt:lpstr>
      <vt:lpstr>Arial</vt:lpstr>
      <vt:lpstr>Roboto</vt:lpstr>
      <vt:lpstr>Comfortaa</vt:lpstr>
      <vt:lpstr>Calibri</vt:lpstr>
      <vt:lpstr>Simple Light</vt:lpstr>
      <vt:lpstr>Modernizing Compensation and Benefits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Modernizing Compensation and Benefits</dc:title>
  <dc:creator>Paul Younkins</dc:creator>
  <cp:lastModifiedBy>Paul Younkins</cp:lastModifiedBy>
  <cp:revision>1</cp:revision>
  <dcterms:created xsi:type="dcterms:W3CDTF">2017-10-06T03:26:57Z</dcterms:created>
  <dcterms:modified xsi:type="dcterms:W3CDTF">2019-12-05T19:44:56Z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LCID">
    <vt:i4>1033</vt:i4>
  </property>
  <property fmtid="{D5CDD505-2E9C-101B-9397-08002B2CF9AE}" pid="3" name="_Version">
    <vt:lpwstr>12.0.4518</vt:lpwstr>
  </property>
</Properties>
</file>