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Lato"/>
      <p:regular r:id="rId19"/>
      <p:bold r:id="rId20"/>
      <p:italic r:id="rId21"/>
      <p:boldItalic r:id="rId22"/>
    </p:embeddedFont>
    <p:embeddedFont>
      <p:font typeface="Open Sans SemiBold"/>
      <p:regular r:id="rId23"/>
      <p:bold r:id="rId24"/>
      <p:italic r:id="rId25"/>
      <p:boldItalic r:id="rId26"/>
    </p:embeddedFont>
    <p:embeddedFont>
      <p:font typeface="Lato Black"/>
      <p:bold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OpenSansSemiBold-bold.fntdata"/><Relationship Id="rId23" Type="http://schemas.openxmlformats.org/officeDocument/2006/relationships/font" Target="fonts/OpenSans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SemiBold-boldItalic.fntdata"/><Relationship Id="rId25" Type="http://schemas.openxmlformats.org/officeDocument/2006/relationships/font" Target="fonts/OpenSansSemiBold-italic.fntdata"/><Relationship Id="rId28" Type="http://schemas.openxmlformats.org/officeDocument/2006/relationships/font" Target="fonts/LatoBlack-boldItalic.fntdata"/><Relationship Id="rId27" Type="http://schemas.openxmlformats.org/officeDocument/2006/relationships/font" Target="fonts/Lato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a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ee6941d88_0_1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ee6941d88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ee6941d88_0_1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ee6941d8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ee6941d88_0_1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ee6941d88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ee6941d88_0_16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ee6941d8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ee6941d88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ee6941d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ee6941d88_0_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ee6941d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ee6941d88_0_10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ee6941d8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ee6941d88_0_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ee6941d8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ee6941d88_0_1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ee6941d8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ee6941d88_0_1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ee6941d88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ee6941d88_0_1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ee6941d88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ee6941d88_0_1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ee6941d88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0975" y="-10975"/>
            <a:ext cx="9155100" cy="531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15983" y="-10975"/>
            <a:ext cx="4728140" cy="531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537227" y="1373775"/>
            <a:ext cx="64359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Lato Black"/>
              <a:buNone/>
              <a:defRPr sz="5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Lato Black"/>
              <a:buNone/>
              <a:defRPr sz="52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Lato Black"/>
              <a:buNone/>
              <a:defRPr sz="52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Lato Black"/>
              <a:buNone/>
              <a:defRPr sz="52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Lato Black"/>
              <a:buNone/>
              <a:defRPr sz="52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Lato Black"/>
              <a:buNone/>
              <a:defRPr sz="52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Lato Black"/>
              <a:buNone/>
              <a:defRPr sz="52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Lato Black"/>
              <a:buNone/>
              <a:defRPr sz="52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Lato Black"/>
              <a:buNone/>
              <a:defRPr sz="52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37225" y="4314825"/>
            <a:ext cx="6435900" cy="9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4400" y="5799700"/>
            <a:ext cx="2290250" cy="6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7817350" y="5933900"/>
            <a:ext cx="1326600" cy="33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enforme.com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2"/>
          <p:cNvSpPr txBox="1"/>
          <p:nvPr>
            <p:ph idx="2" type="body"/>
          </p:nvPr>
        </p:nvSpPr>
        <p:spPr>
          <a:xfrm>
            <a:off x="537225" y="5997325"/>
            <a:ext cx="4404600" cy="3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047750" y="2116000"/>
            <a:ext cx="5810400" cy="39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 Black"/>
              <a:buNone/>
              <a:defRPr sz="48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1"/>
          <p:cNvSpPr txBox="1"/>
          <p:nvPr>
            <p:ph idx="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72854" y="6380525"/>
            <a:ext cx="1236910" cy="3250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/>
          <p:nvPr>
            <p:ph idx="1" type="subTitle"/>
          </p:nvPr>
        </p:nvSpPr>
        <p:spPr>
          <a:xfrm>
            <a:off x="1047750" y="1491100"/>
            <a:ext cx="5810400" cy="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80" name="Google Shape;80;p11"/>
          <p:cNvSpPr/>
          <p:nvPr/>
        </p:nvSpPr>
        <p:spPr>
          <a:xfrm rot="10800000">
            <a:off x="0" y="0"/>
            <a:ext cx="219075" cy="890850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311700" y="6380525"/>
            <a:ext cx="6755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72025" y="6380525"/>
            <a:ext cx="1238575" cy="3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8472450" y="6380650"/>
            <a:ext cx="5487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 you">
  <p:cSld name="CUSTOM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>
            <a:off x="-10975" y="-10975"/>
            <a:ext cx="9155100" cy="686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15983" y="-10975"/>
            <a:ext cx="4728140" cy="53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59" l="0" r="0" t="69"/>
          <a:stretch/>
        </p:blipFill>
        <p:spPr>
          <a:xfrm>
            <a:off x="5234400" y="5799700"/>
            <a:ext cx="2290250" cy="6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7817350" y="5933900"/>
            <a:ext cx="1326600" cy="33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enforme.com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14"/>
          <p:cNvSpPr txBox="1"/>
          <p:nvPr>
            <p:ph type="ctrTitle"/>
          </p:nvPr>
        </p:nvSpPr>
        <p:spPr>
          <a:xfrm>
            <a:off x="827250" y="691900"/>
            <a:ext cx="4772700" cy="12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Lato Black"/>
              <a:buNone/>
              <a:defRPr sz="5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Lato Black"/>
              <a:buNone/>
              <a:defRPr sz="52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Lato Black"/>
              <a:buNone/>
              <a:defRPr sz="52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Lato Black"/>
              <a:buNone/>
              <a:defRPr sz="52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Lato Black"/>
              <a:buNone/>
              <a:defRPr sz="52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Lato Black"/>
              <a:buNone/>
              <a:defRPr sz="52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Lato Black"/>
              <a:buNone/>
              <a:defRPr sz="52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Lato Black"/>
              <a:buNone/>
              <a:defRPr sz="52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Lato Black"/>
              <a:buNone/>
              <a:defRPr sz="52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1274075" y="4098261"/>
            <a:ext cx="24801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/company/enforme-interactive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827250" y="2096350"/>
            <a:ext cx="3587400" cy="15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825" y="4188762"/>
            <a:ext cx="259700" cy="2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4500" y="4820836"/>
            <a:ext cx="278350" cy="22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2343" y="5375938"/>
            <a:ext cx="142664" cy="304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1500" y="6011267"/>
            <a:ext cx="304350" cy="3043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274075" y="4717627"/>
            <a:ext cx="24801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@</a:t>
            </a: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enformeweb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274075" y="5323780"/>
            <a:ext cx="24801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/enformeinteractive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1274075" y="5947159"/>
            <a:ext cx="24801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@enformeweb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850650" y="1791925"/>
            <a:ext cx="5981700" cy="43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09550" y="-1034775"/>
            <a:ext cx="4389600" cy="43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025" y="6380525"/>
            <a:ext cx="1238575" cy="3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oducts slide">
  <p:cSld name="CUSTOM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19050" y="-21925"/>
            <a:ext cx="618600" cy="687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 rot="10800000">
            <a:off x="-19050" y="-21925"/>
            <a:ext cx="614375" cy="2498425"/>
          </a:xfrm>
          <a:prstGeom prst="flowChartManualInpu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79056" y="842900"/>
            <a:ext cx="3441256" cy="813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056" y="2548605"/>
            <a:ext cx="3831753" cy="813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9056" y="4254311"/>
            <a:ext cx="4222251" cy="81353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3480531" y="1525450"/>
            <a:ext cx="34413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Association Experience Platform</a:t>
            </a:r>
            <a:endParaRPr sz="16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3480531" y="3234750"/>
            <a:ext cx="34413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Abstract Management System</a:t>
            </a:r>
            <a:endParaRPr sz="16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3480531" y="4944050"/>
            <a:ext cx="34413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AI-Powered Search</a:t>
            </a:r>
            <a:endParaRPr sz="16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2025" y="6380525"/>
            <a:ext cx="1238575" cy="325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/>
        </p:nvSpPr>
        <p:spPr>
          <a:xfrm rot="-5400000">
            <a:off x="-596550" y="574550"/>
            <a:ext cx="17883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27430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OUR PRODUCTS</a:t>
            </a:r>
            <a:endParaRPr b="1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pprende highlights">
  <p:cSld name="CUSTOM_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4769350" y="-10975"/>
            <a:ext cx="4385700" cy="6869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5100" y="690500"/>
            <a:ext cx="2737200" cy="6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>
            <p:ph idx="1" type="body"/>
          </p:nvPr>
        </p:nvSpPr>
        <p:spPr>
          <a:xfrm>
            <a:off x="5076350" y="690500"/>
            <a:ext cx="3771600" cy="55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427600" y="1918700"/>
            <a:ext cx="3892200" cy="40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025" y="6380525"/>
            <a:ext cx="1238575" cy="3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inuum highlights">
  <p:cSld name="CUSTOM_2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4769350" y="-10975"/>
            <a:ext cx="4385700" cy="6869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5076350" y="690500"/>
            <a:ext cx="3771600" cy="55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427600" y="1918700"/>
            <a:ext cx="3892200" cy="40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72025" y="6380525"/>
            <a:ext cx="1238575" cy="3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808" y="690501"/>
            <a:ext cx="3047784" cy="6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clusive highlights">
  <p:cSld name="CUSTOM_2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4769350" y="-10975"/>
            <a:ext cx="4385700" cy="6869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5076350" y="690500"/>
            <a:ext cx="3771600" cy="55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type="title"/>
          </p:nvPr>
        </p:nvSpPr>
        <p:spPr>
          <a:xfrm>
            <a:off x="427600" y="1918700"/>
            <a:ext cx="3892200" cy="40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72025" y="6380525"/>
            <a:ext cx="1238575" cy="3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505" y="690502"/>
            <a:ext cx="3358389" cy="6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 rot="10800000">
            <a:off x="0" y="0"/>
            <a:ext cx="219075" cy="990600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8"/>
          <p:cNvSpPr txBox="1"/>
          <p:nvPr>
            <p:ph type="title"/>
          </p:nvPr>
        </p:nvSpPr>
        <p:spPr>
          <a:xfrm>
            <a:off x="540300" y="440975"/>
            <a:ext cx="8327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Lato"/>
              <a:buNone/>
              <a:defRPr b="1" sz="3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540300" y="1384239"/>
            <a:ext cx="83274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>
            <p:ph idx="2" type="subTitle"/>
          </p:nvPr>
        </p:nvSpPr>
        <p:spPr>
          <a:xfrm>
            <a:off x="540300" y="137525"/>
            <a:ext cx="8287800" cy="2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540300" y="440975"/>
            <a:ext cx="8292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Lato"/>
              <a:buNone/>
              <a:defRPr b="1" sz="3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540300" y="13842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  <a:defRPr sz="2400"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832400" y="13842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  <a:defRPr sz="2400"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0" y="6380775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72025" y="6380525"/>
            <a:ext cx="1238575" cy="3250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 txBox="1"/>
          <p:nvPr>
            <p:ph idx="3" type="subTitle"/>
          </p:nvPr>
        </p:nvSpPr>
        <p:spPr>
          <a:xfrm>
            <a:off x="540300" y="137525"/>
            <a:ext cx="8287800" cy="2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8" name="Google Shape;68;p9"/>
          <p:cNvSpPr/>
          <p:nvPr/>
        </p:nvSpPr>
        <p:spPr>
          <a:xfrm rot="10800000">
            <a:off x="0" y="0"/>
            <a:ext cx="219075" cy="990600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540300" y="440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Lato"/>
              <a:buNone/>
              <a:defRPr b="1" sz="3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0"/>
          <p:cNvSpPr txBox="1"/>
          <p:nvPr>
            <p:ph idx="1" type="subTitle"/>
          </p:nvPr>
        </p:nvSpPr>
        <p:spPr>
          <a:xfrm>
            <a:off x="540300" y="137525"/>
            <a:ext cx="8287800" cy="2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3" name="Google Shape;73;p10"/>
          <p:cNvSpPr/>
          <p:nvPr/>
        </p:nvSpPr>
        <p:spPr>
          <a:xfrm rot="10800000">
            <a:off x="0" y="0"/>
            <a:ext cx="219075" cy="990600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0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3842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8.png"/><Relationship Id="rId4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hburstin@cmss.org" TargetMode="External"/><Relationship Id="rId4" Type="http://schemas.openxmlformats.org/officeDocument/2006/relationships/image" Target="../media/image59.png"/><Relationship Id="rId5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9.png"/><Relationship Id="rId20" Type="http://schemas.openxmlformats.org/officeDocument/2006/relationships/image" Target="../media/image27.png"/><Relationship Id="rId42" Type="http://schemas.openxmlformats.org/officeDocument/2006/relationships/image" Target="../media/image52.png"/><Relationship Id="rId41" Type="http://schemas.openxmlformats.org/officeDocument/2006/relationships/image" Target="../media/image44.png"/><Relationship Id="rId22" Type="http://schemas.openxmlformats.org/officeDocument/2006/relationships/image" Target="../media/image30.png"/><Relationship Id="rId44" Type="http://schemas.openxmlformats.org/officeDocument/2006/relationships/image" Target="../media/image48.png"/><Relationship Id="rId21" Type="http://schemas.openxmlformats.org/officeDocument/2006/relationships/image" Target="../media/image32.png"/><Relationship Id="rId43" Type="http://schemas.openxmlformats.org/officeDocument/2006/relationships/image" Target="../media/image46.png"/><Relationship Id="rId24" Type="http://schemas.openxmlformats.org/officeDocument/2006/relationships/image" Target="../media/image39.png"/><Relationship Id="rId46" Type="http://schemas.openxmlformats.org/officeDocument/2006/relationships/image" Target="../media/image56.png"/><Relationship Id="rId23" Type="http://schemas.openxmlformats.org/officeDocument/2006/relationships/image" Target="../media/image33.png"/><Relationship Id="rId45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15.png"/><Relationship Id="rId26" Type="http://schemas.openxmlformats.org/officeDocument/2006/relationships/image" Target="../media/image35.png"/><Relationship Id="rId48" Type="http://schemas.openxmlformats.org/officeDocument/2006/relationships/image" Target="../media/image25.jpg"/><Relationship Id="rId25" Type="http://schemas.openxmlformats.org/officeDocument/2006/relationships/image" Target="../media/image34.png"/><Relationship Id="rId47" Type="http://schemas.openxmlformats.org/officeDocument/2006/relationships/image" Target="../media/image54.png"/><Relationship Id="rId28" Type="http://schemas.openxmlformats.org/officeDocument/2006/relationships/image" Target="../media/image41.png"/><Relationship Id="rId27" Type="http://schemas.openxmlformats.org/officeDocument/2006/relationships/image" Target="../media/image29.png"/><Relationship Id="rId5" Type="http://schemas.openxmlformats.org/officeDocument/2006/relationships/image" Target="../media/image13.png"/><Relationship Id="rId6" Type="http://schemas.openxmlformats.org/officeDocument/2006/relationships/image" Target="../media/image26.png"/><Relationship Id="rId29" Type="http://schemas.openxmlformats.org/officeDocument/2006/relationships/image" Target="../media/image36.png"/><Relationship Id="rId7" Type="http://schemas.openxmlformats.org/officeDocument/2006/relationships/image" Target="../media/image22.png"/><Relationship Id="rId8" Type="http://schemas.openxmlformats.org/officeDocument/2006/relationships/image" Target="../media/image55.png"/><Relationship Id="rId31" Type="http://schemas.openxmlformats.org/officeDocument/2006/relationships/image" Target="../media/image38.png"/><Relationship Id="rId30" Type="http://schemas.openxmlformats.org/officeDocument/2006/relationships/image" Target="../media/image47.png"/><Relationship Id="rId11" Type="http://schemas.openxmlformats.org/officeDocument/2006/relationships/image" Target="../media/image61.png"/><Relationship Id="rId33" Type="http://schemas.openxmlformats.org/officeDocument/2006/relationships/image" Target="../media/image37.png"/><Relationship Id="rId10" Type="http://schemas.openxmlformats.org/officeDocument/2006/relationships/image" Target="../media/image17.png"/><Relationship Id="rId32" Type="http://schemas.openxmlformats.org/officeDocument/2006/relationships/image" Target="../media/image43.png"/><Relationship Id="rId13" Type="http://schemas.openxmlformats.org/officeDocument/2006/relationships/image" Target="../media/image14.png"/><Relationship Id="rId35" Type="http://schemas.openxmlformats.org/officeDocument/2006/relationships/image" Target="../media/image50.png"/><Relationship Id="rId12" Type="http://schemas.openxmlformats.org/officeDocument/2006/relationships/image" Target="../media/image18.png"/><Relationship Id="rId34" Type="http://schemas.openxmlformats.org/officeDocument/2006/relationships/image" Target="../media/image42.png"/><Relationship Id="rId15" Type="http://schemas.openxmlformats.org/officeDocument/2006/relationships/image" Target="../media/image21.png"/><Relationship Id="rId37" Type="http://schemas.openxmlformats.org/officeDocument/2006/relationships/image" Target="../media/image45.png"/><Relationship Id="rId14" Type="http://schemas.openxmlformats.org/officeDocument/2006/relationships/image" Target="../media/image23.png"/><Relationship Id="rId36" Type="http://schemas.openxmlformats.org/officeDocument/2006/relationships/image" Target="../media/image51.png"/><Relationship Id="rId17" Type="http://schemas.openxmlformats.org/officeDocument/2006/relationships/image" Target="../media/image19.png"/><Relationship Id="rId39" Type="http://schemas.openxmlformats.org/officeDocument/2006/relationships/image" Target="../media/image40.png"/><Relationship Id="rId16" Type="http://schemas.openxmlformats.org/officeDocument/2006/relationships/image" Target="../media/image24.png"/><Relationship Id="rId38" Type="http://schemas.openxmlformats.org/officeDocument/2006/relationships/image" Target="../media/image53.png"/><Relationship Id="rId19" Type="http://schemas.openxmlformats.org/officeDocument/2006/relationships/image" Target="../media/image28.png"/><Relationship Id="rId18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0.png"/><Relationship Id="rId4" Type="http://schemas.openxmlformats.org/officeDocument/2006/relationships/image" Target="../media/image2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ctrTitle"/>
          </p:nvPr>
        </p:nvSpPr>
        <p:spPr>
          <a:xfrm>
            <a:off x="537225" y="1373775"/>
            <a:ext cx="76233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essential challenges facing professional associations</a:t>
            </a:r>
            <a:endParaRPr/>
          </a:p>
        </p:txBody>
      </p:sp>
      <p:sp>
        <p:nvSpPr>
          <p:cNvPr id="108" name="Google Shape;108;p15"/>
          <p:cNvSpPr txBox="1"/>
          <p:nvPr>
            <p:ph idx="1" type="subTitle"/>
          </p:nvPr>
        </p:nvSpPr>
        <p:spPr>
          <a:xfrm>
            <a:off x="537225" y="4196400"/>
            <a:ext cx="6435900" cy="9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Helen Burstin, MD, MPH, MACP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32"/>
              <a:buFont typeface="Arial"/>
              <a:buNone/>
            </a:pPr>
            <a:r>
              <a:rPr lang="en" sz="1200"/>
              <a:t>Executive Vice President &amp; CEO</a:t>
            </a:r>
            <a:endParaRPr sz="12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32"/>
              <a:buFont typeface="Arial"/>
              <a:buNone/>
            </a:pPr>
            <a:r>
              <a:rPr lang="en" sz="1200"/>
              <a:t>Council of Medical Specialty Societies</a:t>
            </a:r>
            <a:endParaRPr sz="1200"/>
          </a:p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537225" y="5997325"/>
            <a:ext cx="4404600" cy="3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12, 2020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4500" y="5691863"/>
            <a:ext cx="1296133" cy="791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 txBox="1"/>
          <p:nvPr>
            <p:ph type="title"/>
          </p:nvPr>
        </p:nvSpPr>
        <p:spPr>
          <a:xfrm>
            <a:off x="540300" y="440975"/>
            <a:ext cx="8327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Prioritized CMSS Strategic Initiatives 2020-2021</a:t>
            </a:r>
            <a:endParaRPr/>
          </a:p>
        </p:txBody>
      </p:sp>
      <p:sp>
        <p:nvSpPr>
          <p:cNvPr id="258" name="Google Shape;258;p24"/>
          <p:cNvSpPr txBox="1"/>
          <p:nvPr>
            <p:ph idx="1" type="body"/>
          </p:nvPr>
        </p:nvSpPr>
        <p:spPr>
          <a:xfrm>
            <a:off x="540300" y="1825439"/>
            <a:ext cx="83274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95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6"/>
              <a:buFont typeface="Arial"/>
              <a:buNone/>
            </a:pPr>
            <a:r>
              <a:rPr b="1" lang="en" sz="2700">
                <a:solidFill>
                  <a:schemeClr val="dk1"/>
                </a:solidFill>
              </a:rPr>
              <a:t>1. Digital transformation initiative </a:t>
            </a:r>
            <a:endParaRPr sz="2700">
              <a:solidFill>
                <a:schemeClr val="dk1"/>
              </a:solidFill>
            </a:endParaRPr>
          </a:p>
          <a:p>
            <a:pPr indent="-228600" lvl="1" marL="620712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17365D"/>
              </a:buClr>
              <a:buSzPts val="2300"/>
              <a:buFont typeface="Lato"/>
              <a:buChar char="◦"/>
            </a:pPr>
            <a:r>
              <a:rPr lang="en" sz="2300">
                <a:solidFill>
                  <a:schemeClr val="dk1"/>
                </a:solidFill>
              </a:rPr>
              <a:t>Focus on physician education and patient-focused principles/standards applicable to specialty medicine, including clinical registries, big data, and artificial intelligence</a:t>
            </a:r>
            <a:endParaRPr sz="2300">
              <a:solidFill>
                <a:schemeClr val="dk1"/>
              </a:solidFill>
            </a:endParaRPr>
          </a:p>
          <a:p>
            <a:pPr indent="-228600" lvl="1" marL="620712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17365D"/>
              </a:buClr>
              <a:buSzPts val="2300"/>
              <a:buFont typeface="Lato"/>
              <a:buChar char="◦"/>
            </a:pPr>
            <a:r>
              <a:rPr b="1" lang="en" sz="2300">
                <a:solidFill>
                  <a:schemeClr val="dk1"/>
                </a:solidFill>
              </a:rPr>
              <a:t>CMSS Digital Transformation Summit, April 29-30, 2020 </a:t>
            </a:r>
            <a:endParaRPr sz="2300">
              <a:solidFill>
                <a:schemeClr val="dk1"/>
              </a:solidFill>
            </a:endParaRPr>
          </a:p>
          <a:p>
            <a:pPr indent="0" lvl="0" marL="10953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36"/>
              <a:buFont typeface="Arial"/>
              <a:buNone/>
            </a:pPr>
            <a:r>
              <a:rPr b="1" lang="en" sz="2700">
                <a:solidFill>
                  <a:schemeClr val="dk1"/>
                </a:solidFill>
              </a:rPr>
              <a:t>2. Diversity, inclusion and engagement initiative </a:t>
            </a:r>
            <a:endParaRPr sz="2700">
              <a:solidFill>
                <a:schemeClr val="dk1"/>
              </a:solidFill>
            </a:endParaRPr>
          </a:p>
          <a:p>
            <a:pPr indent="-228600" lvl="1" marL="620712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17365D"/>
              </a:buClr>
              <a:buSzPts val="2300"/>
              <a:buFont typeface="Lato"/>
              <a:buChar char="◦"/>
            </a:pPr>
            <a:r>
              <a:rPr lang="en" sz="2300">
                <a:solidFill>
                  <a:schemeClr val="dk1"/>
                </a:solidFill>
              </a:rPr>
              <a:t>Identify best practices in diversity, equity and inclusion (e.g., age, gender, underrepresented minorities) across specialties, including pipeline initiatives</a:t>
            </a:r>
            <a:endParaRPr/>
          </a:p>
        </p:txBody>
      </p:sp>
      <p:sp>
        <p:nvSpPr>
          <p:cNvPr id="259" name="Google Shape;259;p24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0" name="Google Shape;2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5075" y="6326123"/>
            <a:ext cx="711350" cy="4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/>
          <p:nvPr>
            <p:ph type="title"/>
          </p:nvPr>
        </p:nvSpPr>
        <p:spPr>
          <a:xfrm>
            <a:off x="540300" y="440975"/>
            <a:ext cx="8327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Prioritized CMSS Strategic Initiatives 2020-2021</a:t>
            </a:r>
            <a:endParaRPr/>
          </a:p>
        </p:txBody>
      </p:sp>
      <p:sp>
        <p:nvSpPr>
          <p:cNvPr id="266" name="Google Shape;266;p25"/>
          <p:cNvSpPr txBox="1"/>
          <p:nvPr>
            <p:ph idx="1" type="body"/>
          </p:nvPr>
        </p:nvSpPr>
        <p:spPr>
          <a:xfrm>
            <a:off x="540300" y="1769064"/>
            <a:ext cx="83274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95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36"/>
              <a:buFont typeface="Arial"/>
              <a:buNone/>
            </a:pPr>
            <a:r>
              <a:rPr b="1" lang="en" sz="2700">
                <a:solidFill>
                  <a:schemeClr val="dk1"/>
                </a:solidFill>
              </a:rPr>
              <a:t>3. Physician competency and expertise initiative</a:t>
            </a:r>
            <a:endParaRPr sz="2700">
              <a:solidFill>
                <a:schemeClr val="dk1"/>
              </a:solidFill>
            </a:endParaRPr>
          </a:p>
          <a:p>
            <a:pPr indent="-228600" lvl="1" marL="620712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17365D"/>
              </a:buClr>
              <a:buSzPts val="2300"/>
              <a:buFont typeface="Lato"/>
              <a:buChar char="◦"/>
            </a:pPr>
            <a:r>
              <a:rPr lang="en" sz="2300">
                <a:solidFill>
                  <a:schemeClr val="dk1"/>
                </a:solidFill>
              </a:rPr>
              <a:t>Builds on the CMSS task force on the future vision of physician competency and expertise, with a focus on new approaches to physician learning and assessment</a:t>
            </a:r>
            <a:endParaRPr sz="2300">
              <a:solidFill>
                <a:schemeClr val="dk1"/>
              </a:solidFill>
            </a:endParaRPr>
          </a:p>
          <a:p>
            <a:pPr indent="0" lvl="0" marL="10953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1836"/>
              <a:buFont typeface="Arial"/>
              <a:buNone/>
            </a:pPr>
            <a:r>
              <a:rPr b="1" lang="en" sz="2700">
                <a:solidFill>
                  <a:schemeClr val="dk1"/>
                </a:solidFill>
              </a:rPr>
              <a:t>4. Consolidation and corporatization initiative </a:t>
            </a:r>
            <a:endParaRPr sz="2700">
              <a:solidFill>
                <a:schemeClr val="dk1"/>
              </a:solidFill>
            </a:endParaRPr>
          </a:p>
          <a:p>
            <a:pPr indent="-228600" lvl="1" marL="620712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17365D"/>
              </a:buClr>
              <a:buSzPts val="2300"/>
              <a:buFont typeface="Lato"/>
              <a:buChar char="◦"/>
            </a:pPr>
            <a:r>
              <a:rPr lang="en" sz="2300">
                <a:solidFill>
                  <a:schemeClr val="dk1"/>
                </a:solidFill>
              </a:rPr>
              <a:t>Focus on assessment of current state with shared educational resources across member societies to survive, leverage, and prosper in an era of consolidation and commercialization</a:t>
            </a:r>
            <a:endParaRPr/>
          </a:p>
        </p:txBody>
      </p:sp>
      <p:sp>
        <p:nvSpPr>
          <p:cNvPr id="267" name="Google Shape;267;p25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8" name="Google Shape;26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5075" y="6326123"/>
            <a:ext cx="711350" cy="4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4" name="Google Shape;27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799" y="951792"/>
            <a:ext cx="5768100" cy="491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5075" y="6326123"/>
            <a:ext cx="711350" cy="4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"/>
          <p:cNvSpPr txBox="1"/>
          <p:nvPr>
            <p:ph type="title"/>
          </p:nvPr>
        </p:nvSpPr>
        <p:spPr>
          <a:xfrm>
            <a:off x="540300" y="440975"/>
            <a:ext cx="8327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Questions/Comments</a:t>
            </a:r>
            <a:endParaRPr/>
          </a:p>
        </p:txBody>
      </p:sp>
      <p:sp>
        <p:nvSpPr>
          <p:cNvPr id="281" name="Google Shape;281;p27"/>
          <p:cNvSpPr txBox="1"/>
          <p:nvPr>
            <p:ph idx="1" type="body"/>
          </p:nvPr>
        </p:nvSpPr>
        <p:spPr>
          <a:xfrm>
            <a:off x="540300" y="1384239"/>
            <a:ext cx="83274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95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6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Helen Burstin</a:t>
            </a:r>
            <a:endParaRPr sz="2700">
              <a:solidFill>
                <a:schemeClr val="dk1"/>
              </a:solidFill>
            </a:endParaRPr>
          </a:p>
          <a:p>
            <a:pPr indent="0" lvl="0" marL="10953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76"/>
              <a:buFont typeface="Arial"/>
              <a:buNone/>
            </a:pPr>
            <a:r>
              <a:rPr lang="en" sz="3200" u="sng">
                <a:solidFill>
                  <a:srgbClr val="0000FF"/>
                </a:solidFill>
                <a:hlinkClick r:id="rId3"/>
              </a:rPr>
              <a:t>hburstin@cmss.org</a:t>
            </a:r>
            <a:endParaRPr sz="3200">
              <a:solidFill>
                <a:schemeClr val="dk1"/>
              </a:solidFill>
            </a:endParaRPr>
          </a:p>
          <a:p>
            <a:pPr indent="0" lvl="0" marL="10953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76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	      @helenburstin</a:t>
            </a:r>
            <a:endParaRPr/>
          </a:p>
        </p:txBody>
      </p:sp>
      <p:sp>
        <p:nvSpPr>
          <p:cNvPr id="282" name="Google Shape;282;p27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3" name="Google Shape;28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400" y="2592450"/>
            <a:ext cx="756640" cy="5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65075" y="6326123"/>
            <a:ext cx="711350" cy="4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540300" y="440975"/>
            <a:ext cx="8327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CMSS Mission</a:t>
            </a:r>
            <a:endParaRPr/>
          </a:p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540300" y="1384239"/>
            <a:ext cx="83274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989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n">
                <a:solidFill>
                  <a:srgbClr val="000000"/>
                </a:solidFill>
              </a:rPr>
              <a:t>Support and strengthen</a:t>
            </a:r>
            <a:r>
              <a:rPr lang="en">
                <a:solidFill>
                  <a:srgbClr val="000000"/>
                </a:solidFill>
              </a:rPr>
              <a:t> specialty societies to meet future challenges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292989" lvl="0" marL="2571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n">
                <a:solidFill>
                  <a:srgbClr val="000000"/>
                </a:solidFill>
              </a:rPr>
              <a:t>Catalyze improvement </a:t>
            </a:r>
            <a:r>
              <a:rPr lang="en">
                <a:solidFill>
                  <a:srgbClr val="000000"/>
                </a:solidFill>
              </a:rPr>
              <a:t>through convening, collaboration</a:t>
            </a:r>
            <a:r>
              <a:rPr lang="en">
                <a:solidFill>
                  <a:srgbClr val="000000"/>
                </a:solidFill>
              </a:rPr>
              <a:t>, </a:t>
            </a:r>
            <a:r>
              <a:rPr lang="en">
                <a:solidFill>
                  <a:srgbClr val="000000"/>
                </a:solidFill>
              </a:rPr>
              <a:t>collective voice, and action across specialties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292989" lvl="0" marL="2571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n">
                <a:solidFill>
                  <a:srgbClr val="000000"/>
                </a:solidFill>
              </a:rPr>
              <a:t>Provide a proactive platform</a:t>
            </a:r>
            <a:r>
              <a:rPr lang="en">
                <a:solidFill>
                  <a:srgbClr val="000000"/>
                </a:solidFill>
              </a:rPr>
              <a:t> to assess and address emerging and critical issues across specialty societies that influence the future of healthcare and the patients we serve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5075" y="6326123"/>
            <a:ext cx="711350" cy="4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9786" y="3379854"/>
            <a:ext cx="565038" cy="56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5484" y="1822155"/>
            <a:ext cx="981428" cy="98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4221" y="2857184"/>
            <a:ext cx="1193504" cy="703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62478" y="2568717"/>
            <a:ext cx="1035844" cy="45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39776" y="854096"/>
            <a:ext cx="1512704" cy="41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23101" y="4195470"/>
            <a:ext cx="580142" cy="58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65242" y="5093786"/>
            <a:ext cx="882769" cy="61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23126" y="2014975"/>
            <a:ext cx="905959" cy="63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46201" y="3690932"/>
            <a:ext cx="1032245" cy="103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415434" y="2664876"/>
            <a:ext cx="1398993" cy="62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02789" y="3549178"/>
            <a:ext cx="610425" cy="65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351731" y="4559419"/>
            <a:ext cx="1298284" cy="53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635988" y="4420257"/>
            <a:ext cx="1478756" cy="66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272498" y="1040150"/>
            <a:ext cx="1101134" cy="38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155703" y="4557954"/>
            <a:ext cx="1263590" cy="38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131695" y="3078735"/>
            <a:ext cx="565038" cy="56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445544" y="3504372"/>
            <a:ext cx="915065" cy="92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380660" y="1500866"/>
            <a:ext cx="199475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527442" y="931595"/>
            <a:ext cx="823075" cy="8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651877" y="3183782"/>
            <a:ext cx="1032245" cy="22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060123" y="1885081"/>
            <a:ext cx="1215410" cy="60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355664" y="1386222"/>
            <a:ext cx="645922" cy="645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859960" y="895779"/>
            <a:ext cx="877115" cy="302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427560" y="1762545"/>
            <a:ext cx="809010" cy="80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500718" y="1298106"/>
            <a:ext cx="905959" cy="90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6026709" y="2553045"/>
            <a:ext cx="696176" cy="69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245669" y="5098014"/>
            <a:ext cx="746012" cy="74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194747" y="1776197"/>
            <a:ext cx="645923" cy="64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3877922" y="4264763"/>
            <a:ext cx="1063121" cy="68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5658304" y="3330099"/>
            <a:ext cx="944588" cy="70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717108" y="2448852"/>
            <a:ext cx="904187" cy="82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089903" y="4203209"/>
            <a:ext cx="918479" cy="28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3528235" y="1983160"/>
            <a:ext cx="493366" cy="49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3069908" y="3667068"/>
            <a:ext cx="644755" cy="48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747049" y="2434368"/>
            <a:ext cx="679070" cy="52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4626786" y="2410418"/>
            <a:ext cx="773618" cy="597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3392284" y="817439"/>
            <a:ext cx="655457" cy="57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4272496" y="4993308"/>
            <a:ext cx="818891" cy="81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7228237" y="3549179"/>
            <a:ext cx="585109" cy="58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488720" y="5217124"/>
            <a:ext cx="561757" cy="561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570822" y="3330427"/>
            <a:ext cx="1414608" cy="36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5407894" y="817437"/>
            <a:ext cx="825195" cy="82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7167999" y="1331229"/>
            <a:ext cx="730322" cy="27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5398503" y="3869552"/>
            <a:ext cx="780623" cy="578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68" name="Google Shape;168;p17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3123667" y="5123014"/>
            <a:ext cx="1096107" cy="559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7865075" y="6326123"/>
            <a:ext cx="711350" cy="4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/>
          <p:nvPr/>
        </p:nvSpPr>
        <p:spPr>
          <a:xfrm>
            <a:off x="3243225" y="2095775"/>
            <a:ext cx="5900700" cy="339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18"/>
          <p:cNvSpPr txBox="1"/>
          <p:nvPr/>
        </p:nvSpPr>
        <p:spPr>
          <a:xfrm>
            <a:off x="4068775" y="2460850"/>
            <a:ext cx="41412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" sz="1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“The most whimsical yet discomfiting bit of evidence of social disengagement in contemporary America that I have discovered is this: 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" sz="1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more Americans are bowling today than ever before, but bowling in organized leagues has plummeted in the last decade or so”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77" name="Google Shape;1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125" y="1896500"/>
            <a:ext cx="2582100" cy="39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/>
          <p:nvPr>
            <p:ph type="title"/>
          </p:nvPr>
        </p:nvSpPr>
        <p:spPr>
          <a:xfrm>
            <a:off x="540300" y="440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essential challenge facing professional associations?</a:t>
            </a:r>
            <a:endParaRPr/>
          </a:p>
        </p:txBody>
      </p:sp>
      <p:pic>
        <p:nvPicPr>
          <p:cNvPr id="179" name="Google Shape;17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5075" y="6326123"/>
            <a:ext cx="711350" cy="4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/>
          <p:nvPr>
            <p:ph type="title"/>
          </p:nvPr>
        </p:nvSpPr>
        <p:spPr>
          <a:xfrm>
            <a:off x="540300" y="440975"/>
            <a:ext cx="8327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CMSS Priorities</a:t>
            </a:r>
            <a:endParaRPr/>
          </a:p>
        </p:txBody>
      </p:sp>
      <p:sp>
        <p:nvSpPr>
          <p:cNvPr id="185" name="Google Shape;185;p19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6" name="Google Shape;186;p19"/>
          <p:cNvGrpSpPr/>
          <p:nvPr/>
        </p:nvGrpSpPr>
        <p:grpSpPr>
          <a:xfrm>
            <a:off x="1103353" y="1381481"/>
            <a:ext cx="6731429" cy="4567747"/>
            <a:chOff x="676256" y="1688"/>
            <a:chExt cx="5048319" cy="3425639"/>
          </a:xfrm>
        </p:grpSpPr>
        <p:sp>
          <p:nvSpPr>
            <p:cNvPr id="187" name="Google Shape;187;p19"/>
            <p:cNvSpPr/>
            <p:nvPr/>
          </p:nvSpPr>
          <p:spPr>
            <a:xfrm>
              <a:off x="676256" y="1688"/>
              <a:ext cx="1442400" cy="721200"/>
            </a:xfrm>
            <a:prstGeom prst="roundRect">
              <a:avLst>
                <a:gd fmla="val 10000" name="adj"/>
              </a:avLst>
            </a:prstGeom>
            <a:solidFill>
              <a:srgbClr val="C0504D"/>
            </a:solidFill>
            <a:ln cap="flat" cmpd="thickThin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9"/>
            <p:cNvSpPr txBox="1"/>
            <p:nvPr/>
          </p:nvSpPr>
          <p:spPr>
            <a:xfrm>
              <a:off x="697379" y="22811"/>
              <a:ext cx="1400100" cy="6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Education</a:t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820493" y="722872"/>
              <a:ext cx="144300" cy="540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55000">
              <a:solidFill>
                <a:srgbClr val="0F2A4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19"/>
            <p:cNvSpPr/>
            <p:nvPr/>
          </p:nvSpPr>
          <p:spPr>
            <a:xfrm>
              <a:off x="964729" y="903168"/>
              <a:ext cx="1153800" cy="7212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thickThin" w="55000">
              <a:solidFill>
                <a:srgbClr val="1435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9"/>
            <p:cNvSpPr txBox="1"/>
            <p:nvPr/>
          </p:nvSpPr>
          <p:spPr>
            <a:xfrm>
              <a:off x="985852" y="924291"/>
              <a:ext cx="1111500" cy="6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Specialty society education</a:t>
              </a: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820493" y="722872"/>
              <a:ext cx="144300" cy="1442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55000">
              <a:solidFill>
                <a:srgbClr val="0F2A4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19"/>
            <p:cNvSpPr/>
            <p:nvPr/>
          </p:nvSpPr>
          <p:spPr>
            <a:xfrm>
              <a:off x="964729" y="1804647"/>
              <a:ext cx="1153800" cy="7212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thickThin" w="55000">
              <a:solidFill>
                <a:srgbClr val="1435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9"/>
            <p:cNvSpPr txBox="1"/>
            <p:nvPr/>
          </p:nvSpPr>
          <p:spPr>
            <a:xfrm>
              <a:off x="985852" y="1825770"/>
              <a:ext cx="1111500" cy="6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Physician competency and accountability </a:t>
              </a: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820493" y="722872"/>
              <a:ext cx="144300" cy="2343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55000">
              <a:solidFill>
                <a:srgbClr val="0F2A4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6" name="Google Shape;196;p19"/>
            <p:cNvSpPr/>
            <p:nvPr/>
          </p:nvSpPr>
          <p:spPr>
            <a:xfrm>
              <a:off x="964729" y="2706127"/>
              <a:ext cx="1153800" cy="7212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thickThin" w="55000">
              <a:solidFill>
                <a:srgbClr val="1435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9"/>
            <p:cNvSpPr txBox="1"/>
            <p:nvPr/>
          </p:nvSpPr>
          <p:spPr>
            <a:xfrm>
              <a:off x="985852" y="2727250"/>
              <a:ext cx="1111500" cy="6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New learning models</a:t>
              </a: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479216" y="1688"/>
              <a:ext cx="1442400" cy="721200"/>
            </a:xfrm>
            <a:prstGeom prst="roundRect">
              <a:avLst>
                <a:gd fmla="val 10000" name="adj"/>
              </a:avLst>
            </a:prstGeom>
            <a:solidFill>
              <a:srgbClr val="9BBB59"/>
            </a:solidFill>
            <a:ln cap="flat" cmpd="thickThin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2500339" y="22811"/>
              <a:ext cx="1400100" cy="6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Quality</a:t>
              </a:r>
              <a:r>
                <a:rPr b="0" i="0" lang="en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623452" y="722872"/>
              <a:ext cx="144300" cy="540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55000">
              <a:solidFill>
                <a:srgbClr val="0F2A4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19"/>
            <p:cNvSpPr/>
            <p:nvPr/>
          </p:nvSpPr>
          <p:spPr>
            <a:xfrm>
              <a:off x="2767689" y="903168"/>
              <a:ext cx="1153800" cy="7212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thickThin" w="55000">
              <a:solidFill>
                <a:srgbClr val="1435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9"/>
            <p:cNvSpPr txBox="1"/>
            <p:nvPr/>
          </p:nvSpPr>
          <p:spPr>
            <a:xfrm>
              <a:off x="2788812" y="924291"/>
              <a:ext cx="1111500" cy="6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Quality standards and value assessment</a:t>
              </a: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2623452" y="722872"/>
              <a:ext cx="144300" cy="1442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55000">
              <a:solidFill>
                <a:srgbClr val="0F2A4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19"/>
            <p:cNvSpPr/>
            <p:nvPr/>
          </p:nvSpPr>
          <p:spPr>
            <a:xfrm>
              <a:off x="2767689" y="1804647"/>
              <a:ext cx="1153800" cy="7212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thickThin" w="55000">
              <a:solidFill>
                <a:srgbClr val="1435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9"/>
            <p:cNvSpPr txBox="1"/>
            <p:nvPr/>
          </p:nvSpPr>
          <p:spPr>
            <a:xfrm>
              <a:off x="2788812" y="1825770"/>
              <a:ext cx="1111500" cy="6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Innovative care delivery models</a:t>
              </a: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2623452" y="722872"/>
              <a:ext cx="144300" cy="2343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55000">
              <a:solidFill>
                <a:srgbClr val="0F2A4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7" name="Google Shape;207;p19"/>
            <p:cNvSpPr/>
            <p:nvPr/>
          </p:nvSpPr>
          <p:spPr>
            <a:xfrm>
              <a:off x="2767689" y="2706127"/>
              <a:ext cx="1153800" cy="7212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thickThin" w="55000">
              <a:solidFill>
                <a:srgbClr val="1435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9"/>
            <p:cNvSpPr txBox="1"/>
            <p:nvPr/>
          </p:nvSpPr>
          <p:spPr>
            <a:xfrm>
              <a:off x="2788812" y="2727250"/>
              <a:ext cx="1111500" cy="6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Equity and disparities</a:t>
              </a: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4282175" y="1688"/>
              <a:ext cx="1442400" cy="721200"/>
            </a:xfrm>
            <a:prstGeom prst="roundRect">
              <a:avLst>
                <a:gd fmla="val 10000" name="adj"/>
              </a:avLst>
            </a:prstGeom>
            <a:solidFill>
              <a:srgbClr val="F79646"/>
            </a:solidFill>
            <a:ln cap="flat" cmpd="thickThin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9"/>
            <p:cNvSpPr txBox="1"/>
            <p:nvPr/>
          </p:nvSpPr>
          <p:spPr>
            <a:xfrm>
              <a:off x="4303298" y="22811"/>
              <a:ext cx="1400100" cy="6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Professional Identity</a:t>
              </a: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4426412" y="722872"/>
              <a:ext cx="144300" cy="540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55000">
              <a:solidFill>
                <a:srgbClr val="0F2A4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2" name="Google Shape;212;p19"/>
            <p:cNvSpPr/>
            <p:nvPr/>
          </p:nvSpPr>
          <p:spPr>
            <a:xfrm>
              <a:off x="4570649" y="903168"/>
              <a:ext cx="1153800" cy="7212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thickThin" w="55000">
              <a:solidFill>
                <a:srgbClr val="1435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9"/>
            <p:cNvSpPr txBox="1"/>
            <p:nvPr/>
          </p:nvSpPr>
          <p:spPr>
            <a:xfrm>
              <a:off x="4591772" y="924291"/>
              <a:ext cx="1111500" cy="6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22850" spcFirstLastPara="1" rIns="22850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Professionalism </a:t>
              </a: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4426412" y="722872"/>
              <a:ext cx="144300" cy="1442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55000">
              <a:solidFill>
                <a:srgbClr val="0F2A4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5" name="Google Shape;215;p19"/>
            <p:cNvSpPr/>
            <p:nvPr/>
          </p:nvSpPr>
          <p:spPr>
            <a:xfrm>
              <a:off x="4570649" y="1804647"/>
              <a:ext cx="1153800" cy="7212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thickThin" w="55000">
              <a:solidFill>
                <a:srgbClr val="1435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9"/>
            <p:cNvSpPr txBox="1"/>
            <p:nvPr/>
          </p:nvSpPr>
          <p:spPr>
            <a:xfrm>
              <a:off x="4591772" y="1825770"/>
              <a:ext cx="1111500" cy="6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Leadership Development </a:t>
              </a: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4426412" y="722872"/>
              <a:ext cx="144300" cy="2343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55000">
              <a:solidFill>
                <a:srgbClr val="0F2A4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19"/>
            <p:cNvSpPr/>
            <p:nvPr/>
          </p:nvSpPr>
          <p:spPr>
            <a:xfrm>
              <a:off x="4570649" y="2706127"/>
              <a:ext cx="1153800" cy="7212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thickThin" w="55000">
              <a:solidFill>
                <a:srgbClr val="1435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9"/>
            <p:cNvSpPr txBox="1"/>
            <p:nvPr/>
          </p:nvSpPr>
          <p:spPr>
            <a:xfrm>
              <a:off x="4591772" y="2727250"/>
              <a:ext cx="1111500" cy="6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Teamwork and workforce</a:t>
              </a:r>
              <a:endParaRPr/>
            </a:p>
          </p:txBody>
        </p:sp>
      </p:grpSp>
      <p:pic>
        <p:nvPicPr>
          <p:cNvPr id="220" name="Google Shape;2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5075" y="6326123"/>
            <a:ext cx="711350" cy="4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/>
          <p:nvPr>
            <p:ph type="title"/>
          </p:nvPr>
        </p:nvSpPr>
        <p:spPr>
          <a:xfrm>
            <a:off x="540300" y="440975"/>
            <a:ext cx="8327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CMSS Threats and Opportunities</a:t>
            </a:r>
            <a:endParaRPr/>
          </a:p>
        </p:txBody>
      </p:sp>
      <p:sp>
        <p:nvSpPr>
          <p:cNvPr id="226" name="Google Shape;226;p20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20"/>
          <p:cNvSpPr txBox="1"/>
          <p:nvPr>
            <p:ph idx="1" type="body"/>
          </p:nvPr>
        </p:nvSpPr>
        <p:spPr>
          <a:xfrm>
            <a:off x="540300" y="1384239"/>
            <a:ext cx="83274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2700">
                <a:solidFill>
                  <a:schemeClr val="dk1"/>
                </a:solidFill>
              </a:rPr>
              <a:t>CMSS Survey of specialty society CEOs:</a:t>
            </a:r>
            <a:endParaRPr sz="27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" sz="2300">
                <a:solidFill>
                  <a:schemeClr val="dk1"/>
                </a:solidFill>
              </a:rPr>
              <a:t>Envision the state of your specialty society in 2030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" sz="2300">
                <a:solidFill>
                  <a:schemeClr val="dk1"/>
                </a:solidFill>
              </a:rPr>
              <a:t>As you consider the next 10 years:</a:t>
            </a:r>
            <a:endParaRPr sz="2300">
              <a:solidFill>
                <a:schemeClr val="dk1"/>
              </a:solidFill>
            </a:endParaRPr>
          </a:p>
          <a:p>
            <a:pPr indent="-361950" lvl="2" marL="13716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" sz="2100">
                <a:solidFill>
                  <a:schemeClr val="dk1"/>
                </a:solidFill>
              </a:rPr>
              <a:t>What are the biggest </a:t>
            </a:r>
            <a:r>
              <a:rPr b="1" lang="en" sz="2100">
                <a:solidFill>
                  <a:srgbClr val="FF0000"/>
                </a:solidFill>
              </a:rPr>
              <a:t>threats</a:t>
            </a:r>
            <a:r>
              <a:rPr lang="en" sz="2100">
                <a:solidFill>
                  <a:schemeClr val="dk1"/>
                </a:solidFill>
              </a:rPr>
              <a:t> to your organizations in next 10 years?</a:t>
            </a:r>
            <a:endParaRPr sz="2100">
              <a:solidFill>
                <a:schemeClr val="dk1"/>
              </a:solidFill>
            </a:endParaRPr>
          </a:p>
          <a:p>
            <a:pPr indent="-361950" lvl="2" marL="13716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" sz="2100">
                <a:solidFill>
                  <a:schemeClr val="dk1"/>
                </a:solidFill>
              </a:rPr>
              <a:t>What are the biggest </a:t>
            </a:r>
            <a:r>
              <a:rPr b="1" lang="en" sz="2100">
                <a:solidFill>
                  <a:srgbClr val="00B050"/>
                </a:solidFill>
              </a:rPr>
              <a:t>opportunities</a:t>
            </a:r>
            <a:r>
              <a:rPr lang="en" sz="2100">
                <a:solidFill>
                  <a:schemeClr val="dk1"/>
                </a:solidFill>
              </a:rPr>
              <a:t> to mitigate threats to your society in the next ten years?</a:t>
            </a:r>
            <a:endParaRPr sz="2100">
              <a:solidFill>
                <a:schemeClr val="dk1"/>
              </a:solidFill>
            </a:endParaRPr>
          </a:p>
          <a:p>
            <a:pPr indent="-361950" lvl="2" marL="13716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</a:pPr>
            <a:r>
              <a:rPr lang="en" sz="2100">
                <a:solidFill>
                  <a:schemeClr val="dk1"/>
                </a:solidFill>
              </a:rPr>
              <a:t>Please rank the </a:t>
            </a:r>
            <a:r>
              <a:rPr lang="en" sz="2100" u="sng">
                <a:solidFill>
                  <a:schemeClr val="dk1"/>
                </a:solidFill>
              </a:rPr>
              <a:t>top 3 threats </a:t>
            </a:r>
            <a:r>
              <a:rPr lang="en" sz="2100">
                <a:solidFill>
                  <a:schemeClr val="dk1"/>
                </a:solidFill>
              </a:rPr>
              <a:t>and </a:t>
            </a:r>
            <a:r>
              <a:rPr lang="en" sz="2100" u="sng">
                <a:solidFill>
                  <a:schemeClr val="dk1"/>
                </a:solidFill>
              </a:rPr>
              <a:t>top 3 opportunities </a:t>
            </a:r>
            <a:r>
              <a:rPr lang="en" sz="2100">
                <a:solidFill>
                  <a:schemeClr val="dk1"/>
                </a:solidFill>
              </a:rPr>
              <a:t>to your society and the future of specialty societies? </a:t>
            </a:r>
            <a:endParaRPr sz="2100">
              <a:solidFill>
                <a:schemeClr val="dk1"/>
              </a:solidFill>
            </a:endParaRPr>
          </a:p>
          <a:p>
            <a:pPr indent="-361950" lvl="3" marL="18288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i="1" lang="en" sz="2100">
                <a:solidFill>
                  <a:schemeClr val="dk1"/>
                </a:solidFill>
              </a:rPr>
              <a:t>- </a:t>
            </a:r>
            <a:r>
              <a:rPr lang="en" sz="2100">
                <a:solidFill>
                  <a:schemeClr val="dk1"/>
                </a:solidFill>
              </a:rPr>
              <a:t>Some were identified as a threat </a:t>
            </a:r>
            <a:r>
              <a:rPr b="1" lang="en" sz="2100">
                <a:solidFill>
                  <a:srgbClr val="005CAB"/>
                </a:solidFill>
              </a:rPr>
              <a:t>and</a:t>
            </a:r>
            <a:r>
              <a:rPr b="1" lang="en" sz="2100">
                <a:solidFill>
                  <a:schemeClr val="dk1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an</a:t>
            </a:r>
            <a:r>
              <a:rPr b="1" lang="en" sz="2100">
                <a:solidFill>
                  <a:schemeClr val="dk1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opportunity!	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5075" y="6326123"/>
            <a:ext cx="711350" cy="4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/>
          <p:nvPr>
            <p:ph type="title"/>
          </p:nvPr>
        </p:nvSpPr>
        <p:spPr>
          <a:xfrm>
            <a:off x="540300" y="440975"/>
            <a:ext cx="8327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</a:t>
            </a:r>
            <a:endParaRPr/>
          </a:p>
        </p:txBody>
      </p:sp>
      <p:sp>
        <p:nvSpPr>
          <p:cNvPr id="234" name="Google Shape;234;p21"/>
          <p:cNvSpPr txBox="1"/>
          <p:nvPr>
            <p:ph idx="1" type="body"/>
          </p:nvPr>
        </p:nvSpPr>
        <p:spPr>
          <a:xfrm>
            <a:off x="540300" y="1384239"/>
            <a:ext cx="83274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5587" lvl="0" marL="36512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365D"/>
              </a:buClr>
              <a:buSzPts val="1836"/>
              <a:buFont typeface="Lato"/>
              <a:buChar char="🞂"/>
            </a:pPr>
            <a:r>
              <a:rPr b="1" lang="en" sz="2700">
                <a:solidFill>
                  <a:srgbClr val="00B050"/>
                </a:solidFill>
              </a:rPr>
              <a:t>Multidisciplinary membership expansion</a:t>
            </a:r>
            <a:endParaRPr sz="2700">
              <a:solidFill>
                <a:schemeClr val="dk1"/>
              </a:solidFill>
            </a:endParaRPr>
          </a:p>
          <a:p>
            <a:pPr indent="-255587" lvl="0" marL="36512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365D"/>
              </a:buClr>
              <a:buSzPts val="1836"/>
              <a:buFont typeface="Lato"/>
              <a:buChar char="🞂"/>
            </a:pPr>
            <a:r>
              <a:rPr b="1" lang="en" sz="2700">
                <a:solidFill>
                  <a:srgbClr val="00B050"/>
                </a:solidFill>
              </a:rPr>
              <a:t>International expansion</a:t>
            </a:r>
            <a:endParaRPr sz="2700">
              <a:solidFill>
                <a:schemeClr val="dk1"/>
              </a:solidFill>
            </a:endParaRPr>
          </a:p>
          <a:p>
            <a:pPr indent="-255587" lvl="0" marL="36512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365D"/>
              </a:buClr>
              <a:buSzPts val="1836"/>
              <a:buFont typeface="Lato"/>
              <a:buChar char="🞂"/>
            </a:pPr>
            <a:r>
              <a:rPr b="1" lang="en" sz="2700">
                <a:solidFill>
                  <a:srgbClr val="3E81D1"/>
                </a:solidFill>
              </a:rPr>
              <a:t>Member engagement among younger physicians</a:t>
            </a:r>
            <a:endParaRPr sz="2700">
              <a:solidFill>
                <a:schemeClr val="dk1"/>
              </a:solidFill>
            </a:endParaRPr>
          </a:p>
          <a:p>
            <a:pPr indent="-255587" lvl="0" marL="36512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365D"/>
              </a:buClr>
              <a:buSzPts val="1836"/>
              <a:buFont typeface="Lato"/>
              <a:buChar char="🞂"/>
            </a:pPr>
            <a:r>
              <a:rPr b="1" lang="en" sz="2700">
                <a:solidFill>
                  <a:srgbClr val="0070C0"/>
                </a:solidFill>
              </a:rPr>
              <a:t>Diversity and inclusion of women and underrepresented minorities</a:t>
            </a:r>
            <a:endParaRPr sz="2700">
              <a:solidFill>
                <a:schemeClr val="dk1"/>
              </a:solidFill>
            </a:endParaRPr>
          </a:p>
          <a:p>
            <a:pPr indent="-255587" lvl="0" marL="36512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365D"/>
              </a:buClr>
              <a:buSzPts val="1836"/>
              <a:buFont typeface="Lato"/>
              <a:buChar char="🞂"/>
            </a:pPr>
            <a:r>
              <a:rPr b="1" lang="en" sz="2700">
                <a:solidFill>
                  <a:srgbClr val="FF0000"/>
                </a:solidFill>
              </a:rPr>
              <a:t>Allegiance of employed physicians</a:t>
            </a:r>
            <a:endParaRPr sz="2700">
              <a:solidFill>
                <a:schemeClr val="dk1"/>
              </a:solidFill>
            </a:endParaRPr>
          </a:p>
          <a:p>
            <a:pPr indent="-255587" lvl="0" marL="36512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365D"/>
              </a:buClr>
              <a:buSzPts val="1836"/>
              <a:buFont typeface="Lato"/>
              <a:buChar char="🞂"/>
            </a:pPr>
            <a:r>
              <a:rPr b="1" lang="en" sz="2700">
                <a:solidFill>
                  <a:srgbClr val="FF0000"/>
                </a:solidFill>
              </a:rPr>
              <a:t>Member apathy and volunteer burnout</a:t>
            </a:r>
            <a:endParaRPr/>
          </a:p>
        </p:txBody>
      </p:sp>
      <p:sp>
        <p:nvSpPr>
          <p:cNvPr id="235" name="Google Shape;235;p21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6" name="Google Shape;2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5075" y="6326123"/>
            <a:ext cx="711350" cy="4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"/>
          <p:cNvSpPr txBox="1"/>
          <p:nvPr>
            <p:ph type="title"/>
          </p:nvPr>
        </p:nvSpPr>
        <p:spPr>
          <a:xfrm>
            <a:off x="540300" y="440975"/>
            <a:ext cx="8327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and Research</a:t>
            </a:r>
            <a:endParaRPr/>
          </a:p>
        </p:txBody>
      </p:sp>
      <p:sp>
        <p:nvSpPr>
          <p:cNvPr id="242" name="Google Shape;242;p22"/>
          <p:cNvSpPr txBox="1"/>
          <p:nvPr>
            <p:ph idx="1" type="body"/>
          </p:nvPr>
        </p:nvSpPr>
        <p:spPr>
          <a:xfrm>
            <a:off x="540300" y="1384239"/>
            <a:ext cx="83274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5587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36"/>
              <a:buFont typeface="Lato"/>
              <a:buChar char="🞂"/>
            </a:pPr>
            <a:r>
              <a:rPr b="1" lang="en" sz="2700">
                <a:solidFill>
                  <a:srgbClr val="00B050"/>
                </a:solidFill>
              </a:rPr>
              <a:t>Engagement in research and data analytics</a:t>
            </a:r>
            <a:endParaRPr sz="2700">
              <a:solidFill>
                <a:schemeClr val="dk1"/>
              </a:solidFill>
            </a:endParaRPr>
          </a:p>
          <a:p>
            <a:pPr indent="-255587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1836"/>
              <a:buFont typeface="Lato"/>
              <a:buChar char="🞂"/>
            </a:pPr>
            <a:r>
              <a:rPr b="1" lang="en" sz="2700">
                <a:solidFill>
                  <a:srgbClr val="00B050"/>
                </a:solidFill>
              </a:rPr>
              <a:t>Clinical registries</a:t>
            </a:r>
            <a:endParaRPr b="1" sz="2700">
              <a:solidFill>
                <a:schemeClr val="dk1"/>
              </a:solidFill>
            </a:endParaRPr>
          </a:p>
          <a:p>
            <a:pPr indent="-255587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1836"/>
              <a:buFont typeface="Lato"/>
              <a:buChar char="🞂"/>
            </a:pPr>
            <a:r>
              <a:rPr b="1" lang="en" sz="2700">
                <a:solidFill>
                  <a:srgbClr val="3E81D1"/>
                </a:solidFill>
              </a:rPr>
              <a:t>Payment reform, including APMs and population health</a:t>
            </a:r>
            <a:endParaRPr sz="2700">
              <a:solidFill>
                <a:schemeClr val="dk1"/>
              </a:solidFill>
            </a:endParaRPr>
          </a:p>
          <a:p>
            <a:pPr indent="-255587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1836"/>
              <a:buFont typeface="Lato"/>
              <a:buChar char="🞂"/>
            </a:pPr>
            <a:r>
              <a:rPr b="1" lang="en" sz="2700">
                <a:solidFill>
                  <a:srgbClr val="3E81D1"/>
                </a:solidFill>
              </a:rPr>
              <a:t>Big data competition (e.g., Google, Apple)</a:t>
            </a:r>
            <a:endParaRPr/>
          </a:p>
        </p:txBody>
      </p:sp>
      <p:sp>
        <p:nvSpPr>
          <p:cNvPr id="243" name="Google Shape;243;p22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4" name="Google Shape;24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5075" y="6326123"/>
            <a:ext cx="711350" cy="4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 txBox="1"/>
          <p:nvPr>
            <p:ph type="title"/>
          </p:nvPr>
        </p:nvSpPr>
        <p:spPr>
          <a:xfrm>
            <a:off x="540300" y="440975"/>
            <a:ext cx="8327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</a:t>
            </a:r>
            <a:endParaRPr/>
          </a:p>
        </p:txBody>
      </p:sp>
      <p:sp>
        <p:nvSpPr>
          <p:cNvPr id="250" name="Google Shape;250;p23"/>
          <p:cNvSpPr txBox="1"/>
          <p:nvPr>
            <p:ph idx="1" type="body"/>
          </p:nvPr>
        </p:nvSpPr>
        <p:spPr>
          <a:xfrm>
            <a:off x="540300" y="1384239"/>
            <a:ext cx="83274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5587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36"/>
              <a:buFont typeface="Lato"/>
              <a:buChar char="🞂"/>
            </a:pPr>
            <a:r>
              <a:rPr b="1" lang="en" sz="2700">
                <a:solidFill>
                  <a:srgbClr val="00B050"/>
                </a:solidFill>
              </a:rPr>
              <a:t>Dissemination of knowledge</a:t>
            </a:r>
            <a:endParaRPr sz="2700">
              <a:solidFill>
                <a:schemeClr val="dk1"/>
              </a:solidFill>
            </a:endParaRPr>
          </a:p>
          <a:p>
            <a:pPr indent="-255587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1836"/>
              <a:buFont typeface="Lato"/>
              <a:buChar char="🞂"/>
            </a:pPr>
            <a:r>
              <a:rPr b="1" lang="en" sz="2700">
                <a:solidFill>
                  <a:srgbClr val="FF0000"/>
                </a:solidFill>
              </a:rPr>
              <a:t>Provision of CME by health systems, for-profit entities, and competitor societies</a:t>
            </a:r>
            <a:endParaRPr/>
          </a:p>
        </p:txBody>
      </p:sp>
      <p:sp>
        <p:nvSpPr>
          <p:cNvPr id="251" name="Google Shape;251;p23"/>
          <p:cNvSpPr txBox="1"/>
          <p:nvPr>
            <p:ph idx="12" type="sldNum"/>
          </p:nvPr>
        </p:nvSpPr>
        <p:spPr>
          <a:xfrm>
            <a:off x="8472450" y="6380650"/>
            <a:ext cx="5487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2" name="Google Shape;2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5075" y="6326123"/>
            <a:ext cx="711350" cy="4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forme Default">
  <a:themeElements>
    <a:clrScheme name="Simple Light">
      <a:dk1>
        <a:srgbClr val="000000"/>
      </a:dk1>
      <a:lt1>
        <a:srgbClr val="FFFFFF"/>
      </a:lt1>
      <a:dk2>
        <a:srgbClr val="3D3D3D"/>
      </a:dk2>
      <a:lt2>
        <a:srgbClr val="1E4053"/>
      </a:lt2>
      <a:accent1>
        <a:srgbClr val="68A2B9"/>
      </a:accent1>
      <a:accent2>
        <a:srgbClr val="BB6125"/>
      </a:accent2>
      <a:accent3>
        <a:srgbClr val="57B6B2"/>
      </a:accent3>
      <a:accent4>
        <a:srgbClr val="8B8C4A"/>
      </a:accent4>
      <a:accent5>
        <a:srgbClr val="863399"/>
      </a:accent5>
      <a:accent6>
        <a:srgbClr val="D0AF21"/>
      </a:accent6>
      <a:hlink>
        <a:srgbClr val="3D85C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